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4">
  <p:sldMasterIdLst>
    <p:sldMasterId id="2147483660" r:id="rId1"/>
  </p:sldMasterIdLst>
  <p:notesMasterIdLst>
    <p:notesMasterId r:id="rId92"/>
  </p:notesMasterIdLst>
  <p:handoutMasterIdLst>
    <p:handoutMasterId r:id="rId93"/>
  </p:handoutMasterIdLst>
  <p:sldIdLst>
    <p:sldId id="318" r:id="rId2"/>
    <p:sldId id="319" r:id="rId3"/>
    <p:sldId id="615" r:id="rId4"/>
    <p:sldId id="383" r:id="rId5"/>
    <p:sldId id="620" r:id="rId6"/>
    <p:sldId id="623" r:id="rId7"/>
    <p:sldId id="621" r:id="rId8"/>
    <p:sldId id="649" r:id="rId9"/>
    <p:sldId id="624" r:id="rId10"/>
    <p:sldId id="658" r:id="rId11"/>
    <p:sldId id="653" r:id="rId12"/>
    <p:sldId id="654" r:id="rId13"/>
    <p:sldId id="655" r:id="rId14"/>
    <p:sldId id="656" r:id="rId15"/>
    <p:sldId id="659" r:id="rId16"/>
    <p:sldId id="657" r:id="rId17"/>
    <p:sldId id="661" r:id="rId18"/>
    <p:sldId id="662" r:id="rId19"/>
    <p:sldId id="663" r:id="rId20"/>
    <p:sldId id="664" r:id="rId21"/>
    <p:sldId id="660" r:id="rId22"/>
    <p:sldId id="666" r:id="rId23"/>
    <p:sldId id="665" r:id="rId24"/>
    <p:sldId id="667" r:id="rId25"/>
    <p:sldId id="669" r:id="rId26"/>
    <p:sldId id="671" r:id="rId27"/>
    <p:sldId id="672" r:id="rId28"/>
    <p:sldId id="678" r:id="rId29"/>
    <p:sldId id="674" r:id="rId30"/>
    <p:sldId id="675" r:id="rId31"/>
    <p:sldId id="677" r:id="rId32"/>
    <p:sldId id="679" r:id="rId33"/>
    <p:sldId id="681" r:id="rId34"/>
    <p:sldId id="682" r:id="rId35"/>
    <p:sldId id="680" r:id="rId36"/>
    <p:sldId id="683" r:id="rId37"/>
    <p:sldId id="684" r:id="rId38"/>
    <p:sldId id="685" r:id="rId39"/>
    <p:sldId id="699" r:id="rId40"/>
    <p:sldId id="686" r:id="rId41"/>
    <p:sldId id="700" r:id="rId42"/>
    <p:sldId id="701" r:id="rId43"/>
    <p:sldId id="702" r:id="rId44"/>
    <p:sldId id="703" r:id="rId45"/>
    <p:sldId id="705" r:id="rId46"/>
    <p:sldId id="706" r:id="rId47"/>
    <p:sldId id="687" r:id="rId48"/>
    <p:sldId id="707" r:id="rId49"/>
    <p:sldId id="708" r:id="rId50"/>
    <p:sldId id="710" r:id="rId51"/>
    <p:sldId id="709" r:id="rId52"/>
    <p:sldId id="711" r:id="rId53"/>
    <p:sldId id="712" r:id="rId54"/>
    <p:sldId id="713" r:id="rId55"/>
    <p:sldId id="714" r:id="rId56"/>
    <p:sldId id="688" r:id="rId57"/>
    <p:sldId id="715" r:id="rId58"/>
    <p:sldId id="692" r:id="rId59"/>
    <p:sldId id="717" r:id="rId60"/>
    <p:sldId id="718" r:id="rId61"/>
    <p:sldId id="719" r:id="rId62"/>
    <p:sldId id="720" r:id="rId63"/>
    <p:sldId id="721" r:id="rId64"/>
    <p:sldId id="722" r:id="rId65"/>
    <p:sldId id="693" r:id="rId66"/>
    <p:sldId id="723" r:id="rId67"/>
    <p:sldId id="725" r:id="rId68"/>
    <p:sldId id="726" r:id="rId69"/>
    <p:sldId id="727" r:id="rId70"/>
    <p:sldId id="694" r:id="rId71"/>
    <p:sldId id="728" r:id="rId72"/>
    <p:sldId id="730" r:id="rId73"/>
    <p:sldId id="695" r:id="rId74"/>
    <p:sldId id="731" r:id="rId75"/>
    <p:sldId id="732" r:id="rId76"/>
    <p:sldId id="733" r:id="rId77"/>
    <p:sldId id="696" r:id="rId78"/>
    <p:sldId id="734" r:id="rId79"/>
    <p:sldId id="736" r:id="rId80"/>
    <p:sldId id="735" r:id="rId81"/>
    <p:sldId id="737" r:id="rId82"/>
    <p:sldId id="697" r:id="rId83"/>
    <p:sldId id="651" r:id="rId84"/>
    <p:sldId id="738" r:id="rId85"/>
    <p:sldId id="698" r:id="rId86"/>
    <p:sldId id="652" r:id="rId87"/>
    <p:sldId id="739" r:id="rId88"/>
    <p:sldId id="592" r:id="rId89"/>
    <p:sldId id="593" r:id="rId90"/>
    <p:sldId id="594" r:id="rId91"/>
  </p:sldIdLst>
  <p:sldSz cx="9144000" cy="6858000" type="screen4x3"/>
  <p:notesSz cx="7105650" cy="102362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開場" id="{F4257CD3-6C4C-4C57-B03B-E2D148DAAFB4}">
          <p14:sldIdLst>
            <p14:sldId id="318"/>
            <p14:sldId id="319"/>
          </p14:sldIdLst>
        </p14:section>
        <p14:section name="研究動機與目的" id="{BD999896-4D80-46FA-B9E6-606A7DA20063}">
          <p14:sldIdLst>
            <p14:sldId id="615"/>
            <p14:sldId id="383"/>
            <p14:sldId id="620"/>
            <p14:sldId id="623"/>
            <p14:sldId id="621"/>
            <p14:sldId id="649"/>
            <p14:sldId id="624"/>
          </p14:sldIdLst>
        </p14:section>
        <p14:section name="相關研究: 嬰兒猝死症" id="{1D449D84-774D-4963-823D-8F353F7B3EE7}">
          <p14:sldIdLst>
            <p14:sldId id="658"/>
            <p14:sldId id="653"/>
            <p14:sldId id="654"/>
            <p14:sldId id="655"/>
            <p14:sldId id="656"/>
          </p14:sldIdLst>
        </p14:section>
        <p14:section name="相關研究: 嬰兒監測系統 - 感測器" id="{62752708-9A8E-46E4-975C-4D01947FD38D}">
          <p14:sldIdLst>
            <p14:sldId id="659"/>
            <p14:sldId id="657"/>
            <p14:sldId id="661"/>
            <p14:sldId id="662"/>
            <p14:sldId id="663"/>
            <p14:sldId id="664"/>
          </p14:sldIdLst>
        </p14:section>
        <p14:section name="相關研究: 嬰兒監測系統 - 影像式" id="{375E1AA2-1F4C-4149-9F3F-35460902C8EA}">
          <p14:sldIdLst>
            <p14:sldId id="660"/>
            <p14:sldId id="666"/>
            <p14:sldId id="665"/>
            <p14:sldId id="667"/>
            <p14:sldId id="669"/>
            <p14:sldId id="671"/>
            <p14:sldId id="672"/>
          </p14:sldIdLst>
        </p14:section>
        <p14:section name="相關研究: ResNet" id="{23F480F2-9B46-455A-98B5-7498D2D775BF}">
          <p14:sldIdLst>
            <p14:sldId id="678"/>
            <p14:sldId id="674"/>
            <p14:sldId id="675"/>
            <p14:sldId id="677"/>
          </p14:sldIdLst>
        </p14:section>
        <p14:section name="相關研究: 人臉偵測演算法" id="{C4DE7504-585B-4FBA-B3FE-38F822A78F21}">
          <p14:sldIdLst>
            <p14:sldId id="679"/>
            <p14:sldId id="681"/>
            <p14:sldId id="682"/>
            <p14:sldId id="680"/>
            <p14:sldId id="683"/>
            <p14:sldId id="684"/>
          </p14:sldIdLst>
        </p14:section>
        <p14:section name="研究方法: 系統流程介紹" id="{B34BEEAF-493D-41D7-A147-72517212CEDA}">
          <p14:sldIdLst>
            <p14:sldId id="685"/>
            <p14:sldId id="699"/>
          </p14:sldIdLst>
        </p14:section>
        <p14:section name="研究方法: 臉部遮擋辨識" id="{D17E5CC5-125F-48B7-B7A9-3D8CE35729F6}">
          <p14:sldIdLst>
            <p14:sldId id="686"/>
            <p14:sldId id="700"/>
            <p14:sldId id="701"/>
            <p14:sldId id="702"/>
            <p14:sldId id="703"/>
            <p14:sldId id="705"/>
            <p14:sldId id="706"/>
          </p14:sldIdLst>
        </p14:section>
        <p14:section name="研究方法: 姿勢辨識" id="{9ADC596F-ADD6-4949-98D9-A1C1C7A91C92}">
          <p14:sldIdLst>
            <p14:sldId id="687"/>
            <p14:sldId id="707"/>
            <p14:sldId id="708"/>
            <p14:sldId id="710"/>
            <p14:sldId id="709"/>
            <p14:sldId id="711"/>
            <p14:sldId id="712"/>
            <p14:sldId id="713"/>
            <p14:sldId id="714"/>
          </p14:sldIdLst>
        </p14:section>
        <p14:section name="研究方法: 危險情境判斷方法" id="{EB043EDA-7472-4746-8924-8D6EB7759D88}">
          <p14:sldIdLst>
            <p14:sldId id="688"/>
            <p14:sldId id="715"/>
          </p14:sldIdLst>
        </p14:section>
        <p14:section name="實驗設計與結果: 臉部偵測準確度" id="{B6B56BD7-87C7-42F0-90EB-82BCC55E1187}">
          <p14:sldIdLst>
            <p14:sldId id="692"/>
            <p14:sldId id="717"/>
            <p14:sldId id="718"/>
            <p14:sldId id="719"/>
            <p14:sldId id="720"/>
            <p14:sldId id="721"/>
            <p14:sldId id="722"/>
          </p14:sldIdLst>
        </p14:section>
        <p14:section name="實驗設計與結果: 臉部偵測執行時間" id="{FB08E164-7D9C-4E81-8B44-C3CFCB3BD324}">
          <p14:sldIdLst>
            <p14:sldId id="693"/>
            <p14:sldId id="723"/>
            <p14:sldId id="725"/>
            <p14:sldId id="726"/>
            <p14:sldId id="727"/>
          </p14:sldIdLst>
        </p14:section>
        <p14:section name="實驗設計與結果: 臉部遮擋辨識" id="{0D7C94AC-C59A-4347-84C8-98C9D2500048}">
          <p14:sldIdLst>
            <p14:sldId id="694"/>
            <p14:sldId id="728"/>
            <p14:sldId id="730"/>
          </p14:sldIdLst>
        </p14:section>
        <p14:section name="實驗設計與結果: 姿勢辨識" id="{0D867ECB-BE64-4EC3-A0BF-A9F4796A4382}">
          <p14:sldIdLst>
            <p14:sldId id="695"/>
            <p14:sldId id="731"/>
            <p14:sldId id="732"/>
            <p14:sldId id="733"/>
          </p14:sldIdLst>
        </p14:section>
        <p14:section name="實驗設計與結果: 影片危險偵測" id="{B9D9AF03-93CE-4271-B058-B8080D15258A}">
          <p14:sldIdLst>
            <p14:sldId id="696"/>
            <p14:sldId id="734"/>
            <p14:sldId id="736"/>
            <p14:sldId id="735"/>
            <p14:sldId id="737"/>
          </p14:sldIdLst>
        </p14:section>
        <p14:section name="結論與未來展望: 結論" id="{3ADC6676-7DD0-4FE3-A19D-9B89481B3D91}">
          <p14:sldIdLst>
            <p14:sldId id="697"/>
            <p14:sldId id="651"/>
            <p14:sldId id="738"/>
          </p14:sldIdLst>
        </p14:section>
        <p14:section name="結論與未來展望: 未來展望" id="{B95974A3-D00B-4ABD-958F-6BAFF8DB4E0C}">
          <p14:sldIdLst>
            <p14:sldId id="698"/>
            <p14:sldId id="652"/>
            <p14:sldId id="739"/>
          </p14:sldIdLst>
        </p14:section>
        <p14:section name="影片展示" id="{8656C760-69B3-42AA-A85B-E48E75E5C9B4}">
          <p14:sldIdLst>
            <p14:sldId id="592"/>
          </p14:sldIdLst>
        </p14:section>
        <p14:section name="結尾" id="{97445B5C-F26D-41D9-9B40-CB201DECE184}">
          <p14:sldIdLst>
            <p14:sldId id="593"/>
            <p14:sldId id="5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A64D4D"/>
    <a:srgbClr val="800000"/>
    <a:srgbClr val="E7E8EA"/>
    <a:srgbClr val="FFFFFF"/>
    <a:srgbClr val="85E0E0"/>
    <a:srgbClr val="239595"/>
    <a:srgbClr val="AB82FC"/>
    <a:srgbClr val="980898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929F9F4-4A8F-4326-A1B4-22849713DDAB}" styleName="深色樣式 1 - 輔色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8D230F3-CF80-4859-8CE7-A43EE81993B5}" styleName="淺色樣式 1 - 輔色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18" autoAdjust="0"/>
    <p:restoredTop sz="74590" autoAdjust="0"/>
  </p:normalViewPr>
  <p:slideViewPr>
    <p:cSldViewPr>
      <p:cViewPr varScale="1">
        <p:scale>
          <a:sx n="85" d="100"/>
          <a:sy n="85" d="100"/>
        </p:scale>
        <p:origin x="2502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7" d="100"/>
          <a:sy n="77" d="100"/>
        </p:scale>
        <p:origin x="171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4024102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DD0F10E6-A857-4F47-8934-A086E1043E48}" type="datetimeFigureOut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4024102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2C12569-C07E-46C1-81AB-4D2B00486FF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80521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jpeg>
</file>

<file path=ppt/media/image20.jp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jpg>
</file>

<file path=ppt/media/image48.png>
</file>

<file path=ppt/media/image49.png>
</file>

<file path=ppt/media/image5.PNG>
</file>

<file path=ppt/media/image50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4102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7BCDAC97-DEE3-4A14-B3DC-5323EC060FE4}" type="datetimeFigureOut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805" tIns="47402" rIns="94805" bIns="47402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10238" y="4863025"/>
            <a:ext cx="5685184" cy="4606289"/>
          </a:xfrm>
          <a:prstGeom prst="rect">
            <a:avLst/>
          </a:prstGeom>
        </p:spPr>
        <p:txBody>
          <a:bodyPr vert="horz" lIns="94805" tIns="47402" rIns="94805" bIns="47402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4102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66BD168-1396-4F32-9B42-E9B8BD051D4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943747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95363" y="768350"/>
            <a:ext cx="5114925" cy="383698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各位口試委員、教授、同學大家好，</a:t>
            </a:r>
            <a:endParaRPr lang="en-US" altLang="zh-TW" dirty="0"/>
          </a:p>
          <a:p>
            <a:r>
              <a:rPr lang="zh-TW" altLang="en-US" dirty="0"/>
              <a:t>我是研究生王佳君，我的指導老師是蘇木春教授。</a:t>
            </a: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非常感謝各位口試委員出席我的口試審查，</a:t>
            </a:r>
            <a:endParaRPr lang="en-US" altLang="zh-TW" dirty="0"/>
          </a:p>
          <a:p>
            <a:r>
              <a:rPr lang="zh-TW" altLang="en-US" dirty="0"/>
              <a:t>我今天要報告的碩士論文題目為 基於深度學習之嬰兒危險監測系統，</a:t>
            </a:r>
            <a:endParaRPr lang="en-US" altLang="zh-TW" dirty="0"/>
          </a:p>
          <a:p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Deep-learning-based Danger Monitoring System For Infants.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284796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61315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77684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86583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40251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30707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00169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137575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233731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118879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79934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首先是我今天的報告大綱，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658462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824073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244374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998258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449086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109712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747447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833262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188623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425325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04556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第一部分介紹我的研究動機。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360386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555069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335109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155740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95003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731731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465931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979040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559929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324975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53123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根據衛生福利部統計處所發布的嬰兒主要死因統計中，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嬰兒猝死症一直都是其中一項原因。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由右邊的表格，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我們可以看到</a:t>
            </a:r>
            <a:r>
              <a:rPr lang="en-US" altLang="zh-TW" dirty="0"/>
              <a:t>101</a:t>
            </a:r>
            <a:r>
              <a:rPr lang="zh-TW" altLang="en-US" dirty="0"/>
              <a:t>年至</a:t>
            </a:r>
            <a:r>
              <a:rPr lang="en-US" altLang="zh-TW" dirty="0"/>
              <a:t>105</a:t>
            </a:r>
            <a:r>
              <a:rPr lang="zh-TW" altLang="en-US" dirty="0"/>
              <a:t>年間每年超過</a:t>
            </a:r>
            <a:r>
              <a:rPr lang="en-US" altLang="zh-TW" dirty="0"/>
              <a:t>30</a:t>
            </a:r>
            <a:r>
              <a:rPr lang="zh-TW" altLang="en-US" dirty="0"/>
              <a:t>位嬰兒死於嬰兒猝死症，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而</a:t>
            </a:r>
            <a:r>
              <a:rPr lang="en-US" altLang="zh-TW" dirty="0"/>
              <a:t>106</a:t>
            </a:r>
            <a:r>
              <a:rPr lang="zh-TW" altLang="en-US" dirty="0"/>
              <a:t>年至</a:t>
            </a:r>
            <a:r>
              <a:rPr lang="en-US" altLang="zh-TW" dirty="0"/>
              <a:t>109</a:t>
            </a:r>
            <a:r>
              <a:rPr lang="zh-TW" altLang="en-US" dirty="0"/>
              <a:t>年每年仍有超過 </a:t>
            </a:r>
            <a:r>
              <a:rPr lang="en-US" altLang="zh-TW" dirty="0"/>
              <a:t>20 </a:t>
            </a:r>
            <a:r>
              <a:rPr lang="zh-TW" altLang="en-US" dirty="0"/>
              <a:t>位嬰兒因此症逝世。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0881614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680486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1904343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744952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289332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9389944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8525258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738587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7657712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579420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96404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而三軍總醫院對於嬰兒猝死症的說明為：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一個原本無異狀的嬰兒，突然且無法預期的死亡，常發生在嬰兒睡眠時，並在事後的屍體解剖檢查中找不到其真正致死原因。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凡未滿一歲的嬰幼兒皆可能發生，其中二至四個月時期尤為常見，亦可能發生在嬰兒出生一至兩周內。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醫界雖持續探討嬰兒猝死症的發生原因，但目前對於真正的成因仍不清楚，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綜合醫界當前相關因素的研究中，包含了嬰兒因溢奶或嘔吐產生呼吸道緊縮反射及憋氣，或因翻身、趴睡致使呼吸困難，而窒息死亡等原因。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5010697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98969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0818306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2297191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0073994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0717275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5418378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8126246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9135468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7841425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43959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而實際的嬰兒照護狀況為，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當嬰兒發生溢奶、物品遮蓋口鼻以及自行翻身或站立時，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照護者可能因為正在泡奶或如廁，而無法及時的排除狀況，就可能導致憾事發生。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4404020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3402022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2775330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2755752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7640684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1556622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0048832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0622335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0576009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2947000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62176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國內外有許多為自動化監測嬰兒狀態之研究，主要包含兩種偵測方式：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第一種是使用感測器量測嬰兒之特定生理訊號，如：心率、呼吸頻率、 體溫、身體位置或方向及嬰兒周圍之氣體濃度等，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透過收集到的數值判定被監測嬰兒的狀態；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但這樣的偵測種類具有單一性，也就是如果想要偵測其他生理訊號，就需要增設更多不同種類的感測器，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這樣不僅可能影響嬰兒活動，也可能產生更多潛在的危險性，如：裝置纏繞嬰兒或孩童誤食裝置等。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第二種則為透過電腦視覺偵測嬰兒影像，判定嬰兒是否處於危險狀態，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然而，現有研究中多，僅針對嬰兒的呼吸頻率、面部特徵或單一狀態進行偵測；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但我們認為一張嬰兒影像包含了許多資訊可以應用，如：同時偵測嬰兒面部及姿勢等，則可以進行更廣泛的嬰兒危險情境監測。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2574529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0678823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0399035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9715836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7003649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3767178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8789519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7238459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1501227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3275623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81831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根據前述的研究動機，接著介紹我的研究目的。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53349402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5133021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6061167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0787267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628394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0479214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967084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75638749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967513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005791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5576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本論文基於深度學習技術，透過嬰兒影像達成兩大目標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zh-TW" altLang="en-US" dirty="0"/>
              <a:t>第一個是辨識嬰兒的基礎姿勢，包含：正躺、趴躺、坐姿及站立。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第二個則是辨識嬰兒臉部遮擋，也就是判斷嬰兒的面部是否被嘔吐物或毛巾等外物遮蔽。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如果發生會讓嬰兒處於危險的情形發生，就需要警示照護者。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本篇研究的價值在於，同時監測多種嬰兒危險情境，而且其中姿勢辨識的部分是目前研究中較少見的，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另外，也避免以感測器式偵測會影響嬰兒的缺點，在未來系統欲增加其他監測功能將有很好的擴充性。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436691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432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3"/>
          <p:cNvSpPr txBox="1">
            <a:spLocks noChangeArrowheads="1"/>
          </p:cNvSpPr>
          <p:nvPr/>
        </p:nvSpPr>
        <p:spPr bwMode="auto">
          <a:xfrm>
            <a:off x="250826" y="6335715"/>
            <a:ext cx="15843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 sz="3000" b="1">
                <a:solidFill>
                  <a:schemeClr val="bg1"/>
                </a:solidFill>
              </a:rPr>
              <a:t>CI LAB</a:t>
            </a:r>
          </a:p>
        </p:txBody>
      </p:sp>
      <p:sp>
        <p:nvSpPr>
          <p:cNvPr id="5" name="Text Box 14"/>
          <p:cNvSpPr txBox="1">
            <a:spLocks noChangeArrowheads="1"/>
          </p:cNvSpPr>
          <p:nvPr/>
        </p:nvSpPr>
        <p:spPr bwMode="auto">
          <a:xfrm>
            <a:off x="2195514" y="6453188"/>
            <a:ext cx="6948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>
                <a:solidFill>
                  <a:schemeClr val="bg1"/>
                </a:solidFill>
              </a:rPr>
              <a:t>Computational Intelligence and Human-Computer Interaction Lab.</a:t>
            </a:r>
          </a:p>
        </p:txBody>
      </p:sp>
      <p:sp>
        <p:nvSpPr>
          <p:cNvPr id="273416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971550" y="4221163"/>
            <a:ext cx="4013200" cy="1822450"/>
          </a:xfrm>
        </p:spPr>
        <p:txBody>
          <a:bodyPr anchor="b"/>
          <a:lstStyle>
            <a:lvl1pPr marL="0" indent="0">
              <a:buFont typeface="Wingdings" pitchFamily="2" charset="2"/>
              <a:buNone/>
              <a:defRPr>
                <a:solidFill>
                  <a:srgbClr val="50563D"/>
                </a:solidFill>
              </a:defRPr>
            </a:lvl1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273420" name="Rectangle 12"/>
          <p:cNvSpPr>
            <a:spLocks noGrp="1" noChangeArrowheads="1"/>
          </p:cNvSpPr>
          <p:nvPr>
            <p:ph type="ctrTitle" sz="quarter"/>
          </p:nvPr>
        </p:nvSpPr>
        <p:spPr>
          <a:xfrm>
            <a:off x="468313" y="2060575"/>
            <a:ext cx="8229600" cy="1905000"/>
          </a:xfrm>
          <a:prstGeom prst="roundRect">
            <a:avLst>
              <a:gd name="adj" fmla="val 8167"/>
            </a:avLst>
          </a:prstGeom>
        </p:spPr>
        <p:txBody>
          <a:bodyPr anchor="ctr"/>
          <a:lstStyle>
            <a:lvl1pPr algn="ctr">
              <a:defRPr sz="4000">
                <a:solidFill>
                  <a:srgbClr val="3C4229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>
          <a:xfrm>
            <a:off x="2484439" y="6021388"/>
            <a:ext cx="2130425" cy="4746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C013BA8-90A2-4164-9995-0C9568871E30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>
          <a:xfrm>
            <a:off x="5724525" y="6021388"/>
            <a:ext cx="2897188" cy="474662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179388" y="6369050"/>
            <a:ext cx="1471612" cy="488950"/>
          </a:xfrm>
        </p:spPr>
        <p:txBody>
          <a:bodyPr anchorCtr="0"/>
          <a:lstStyle>
            <a:lvl1pPr>
              <a:defRPr/>
            </a:lvl1pPr>
          </a:lstStyle>
          <a:p>
            <a:pPr>
              <a:defRPr/>
            </a:pPr>
            <a:fld id="{CD476232-BCCA-4055-89E7-39D932A1578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189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0888E4-54BC-4409-906A-10E53CA75D22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0D1B69-3BBA-4B9D-9B7F-ADB82CA453D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952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26250" y="188913"/>
            <a:ext cx="1998663" cy="57404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27089" y="188913"/>
            <a:ext cx="5846762" cy="57404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84F33C-6C67-4758-BB1F-76B687559B6E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F081CF-EBD4-41B4-8460-C89822851AC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92798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標題，文字及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4749800" y="2205040"/>
            <a:ext cx="3770313" cy="178593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4749800" y="4143375"/>
            <a:ext cx="3770313" cy="17859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F2E342-B2D2-4C5C-827D-39FC3138366A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FED601-6EAD-4DE0-99B2-E0730B5569D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7089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49800" y="2205040"/>
            <a:ext cx="3770313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BA60FD-8DD7-410D-8D28-80F0829B7A4D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6CE800-1667-4B11-9279-23AD08ED9BA3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214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A487C-3013-4C32-BD6E-3792BFFAF6AE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699501" y="6011863"/>
            <a:ext cx="587375" cy="488950"/>
          </a:xfrm>
        </p:spPr>
        <p:txBody>
          <a:bodyPr/>
          <a:lstStyle>
            <a:lvl1pPr>
              <a:defRPr sz="14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CB06E463-E5A7-4289-8F6A-2F123AB9A9B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966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B95A95-3F6B-46E0-9BAE-B87E716D5EF4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B4ECB-FCD2-463D-BEBB-6472DE131E7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865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49800" y="2205040"/>
            <a:ext cx="3770313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DD528E-DE8A-4613-8D86-4FF48503E95B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89221-97A0-4E08-B153-0E9C1DA64DB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499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427F18-4875-4ECE-93FF-0006C22D150B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44B5C1-0103-4749-B486-46B28D775D42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744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0D0D85-3190-476C-B447-6B156185520A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FC8134-AF3B-4097-A040-D1DD59CDFF1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706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1FC22A-C7D4-4F9E-A35B-5ADCCE9E0809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9E3628-3582-46BB-BE37-B90DDE1FD25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1378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35946F-0D5E-4010-A139-16A8C3460945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60FC04-99F9-4958-AE16-E0D2A4A9DDE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702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D36AB2-53E2-4F08-9DE2-2A757615A23D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7A8711-436C-4741-B37B-EF94428B682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190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9"/>
          <p:cNvSpPr>
            <a:spLocks noGrp="1" noChangeArrowheads="1"/>
          </p:cNvSpPr>
          <p:nvPr>
            <p:ph type="title"/>
          </p:nvPr>
        </p:nvSpPr>
        <p:spPr bwMode="auto">
          <a:xfrm>
            <a:off x="900113" y="188913"/>
            <a:ext cx="7924800" cy="1143000"/>
          </a:xfrm>
          <a:prstGeom prst="roundRect">
            <a:avLst>
              <a:gd name="adj" fmla="val 1125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827089" y="2205040"/>
            <a:ext cx="7693025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7239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438401" y="6248402"/>
            <a:ext cx="2130425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4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1FB9402C-909C-450E-BD5A-DDBC55252658}" type="datetime1">
              <a:rPr lang="zh-TW" altLang="en-US"/>
              <a:pPr>
                <a:defRPr/>
              </a:pPr>
              <a:t>2022/6/30</a:t>
            </a:fld>
            <a:endParaRPr lang="zh-TW" altLang="en-US"/>
          </a:p>
        </p:txBody>
      </p:sp>
      <p:sp>
        <p:nvSpPr>
          <p:cNvPr id="27239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1200" y="6248402"/>
            <a:ext cx="2897188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4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7239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39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2600" b="1">
                <a:solidFill>
                  <a:schemeClr val="bg1"/>
                </a:solidFill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FB974A13-1727-4760-AE5F-F3878E1E4A4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sp>
        <p:nvSpPr>
          <p:cNvPr id="1031" name="Text Box 14"/>
          <p:cNvSpPr txBox="1">
            <a:spLocks noChangeArrowheads="1"/>
          </p:cNvSpPr>
          <p:nvPr/>
        </p:nvSpPr>
        <p:spPr bwMode="auto">
          <a:xfrm>
            <a:off x="250826" y="6335715"/>
            <a:ext cx="15843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 sz="3000" b="1">
                <a:solidFill>
                  <a:schemeClr val="bg1"/>
                </a:solidFill>
              </a:rPr>
              <a:t>CI LAB</a:t>
            </a:r>
          </a:p>
        </p:txBody>
      </p:sp>
      <p:sp>
        <p:nvSpPr>
          <p:cNvPr id="1032" name="Text Box 15"/>
          <p:cNvSpPr txBox="1">
            <a:spLocks noChangeArrowheads="1"/>
          </p:cNvSpPr>
          <p:nvPr/>
        </p:nvSpPr>
        <p:spPr bwMode="auto">
          <a:xfrm>
            <a:off x="2195514" y="6453188"/>
            <a:ext cx="6948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>
                <a:solidFill>
                  <a:schemeClr val="bg1"/>
                </a:solidFill>
              </a:rPr>
              <a:t>Computational Intelligence and Human-Computer Interaction Lab.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Char char="–"/>
        <a:defRPr kumimoji="1"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jp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000127" y="5262563"/>
            <a:ext cx="3857625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tabLst>
                <a:tab pos="3695700" algn="l"/>
              </a:tabLst>
              <a:defRPr/>
            </a:pPr>
            <a:r>
              <a:rPr lang="zh-TW" altLang="en-US" sz="24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itchFamily="18" charset="0"/>
              </a:rPr>
              <a:t>研 究 生：王佳君</a:t>
            </a:r>
            <a:endParaRPr lang="zh-TW" altLang="en-US" sz="24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eaLnBrk="0" hangingPunct="0">
              <a:tabLst>
                <a:tab pos="3695700" algn="l"/>
              </a:tabLst>
              <a:defRPr/>
            </a:pPr>
            <a:r>
              <a:rPr lang="zh-TW" altLang="en-US" sz="24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itchFamily="18" charset="0"/>
              </a:rPr>
              <a:t>指導教授：蘇木春 教授</a:t>
            </a:r>
            <a:endParaRPr lang="zh-TW" altLang="en-US" sz="24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90BE77E-B2E2-426B-B447-543EB7A34D0D}"/>
              </a:ext>
            </a:extLst>
          </p:cNvPr>
          <p:cNvSpPr/>
          <p:nvPr/>
        </p:nvSpPr>
        <p:spPr>
          <a:xfrm>
            <a:off x="44624" y="2828835"/>
            <a:ext cx="90547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tabLst>
                <a:tab pos="3695700" algn="l"/>
              </a:tabLst>
              <a:defRPr/>
            </a:pPr>
            <a:r>
              <a:rPr lang="zh-TW" altLang="en-US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基於深度學習之嬰兒危險監測系統</a:t>
            </a:r>
            <a:endParaRPr lang="en-US" altLang="zh-TW" sz="2400" b="1" dirty="0">
              <a:solidFill>
                <a:srgbClr val="000000"/>
              </a:solidFill>
              <a:latin typeface="+mj-ea"/>
              <a:ea typeface="+mj-ea"/>
              <a:cs typeface="Times New Roman" pitchFamily="18" charset="0"/>
            </a:endParaRPr>
          </a:p>
          <a:p>
            <a:pPr algn="ctr">
              <a:tabLst>
                <a:tab pos="3695700" algn="l"/>
              </a:tabLst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A</a:t>
            </a:r>
            <a:r>
              <a:rPr lang="zh-TW" altLang="en-US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 </a:t>
            </a: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Deep-learning-based Danger Monitoring System</a:t>
            </a:r>
          </a:p>
          <a:p>
            <a:pPr algn="ctr">
              <a:tabLst>
                <a:tab pos="3695700" algn="l"/>
              </a:tabLst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For Infants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45">
        <p:cut/>
      </p:transition>
    </mc:Choice>
    <mc:Fallback xmlns="">
      <p:transition spd="slow" advTm="10845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嬰兒猝死症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46771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The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Sudden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Infant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Death Syndrome, </a:t>
            </a:r>
            <a:r>
              <a:rPr lang="zh-TW" altLang="en-US" dirty="0">
                <a:solidFill>
                  <a:srgbClr val="000000"/>
                </a:solidFill>
              </a:rPr>
              <a:t>簡稱 </a:t>
            </a:r>
            <a:r>
              <a:rPr lang="en-US" altLang="zh-TW" dirty="0">
                <a:solidFill>
                  <a:srgbClr val="000000"/>
                </a:solidFill>
              </a:rPr>
              <a:t>SIDS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一位看似健康的嬰兒在睡眠期間突然死亡，其真正致死之原因尚</a:t>
            </a:r>
            <a:r>
              <a:rPr lang="zh-TW" altLang="en-US" dirty="0">
                <a:solidFill>
                  <a:srgbClr val="C00000"/>
                </a:solidFill>
              </a:rPr>
              <a:t>不明確且非單一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誘發此症之風險因素：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外在因素：俯臥、側睡及遮蓋臉部等。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內在因素：早產、家族遺傳、性別及種族等。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67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心肺控制假說：探討嬰兒呼吸或自主神經機制缺陷，包含五步驟。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發生危及生命的事件，造成窒息等。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嬰兒無法自行轉頭，而無法從呼吸暫停中恢復。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持續性窒息導致失去意識或反射，即低氧昏迷。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心率過緩或缺氧喘氣，於此症逝世前明顯發生。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自主復甦能力受損，最終因無效喘氣而死亡。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此症非突發疾病，而是</a:t>
            </a:r>
            <a:r>
              <a:rPr lang="zh-TW" altLang="en-US" dirty="0">
                <a:solidFill>
                  <a:srgbClr val="C00000"/>
                </a:solidFill>
              </a:rPr>
              <a:t>有跡可循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36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C00000"/>
                </a:solidFill>
              </a:rPr>
              <a:t>Triple-Risk Model</a:t>
            </a:r>
            <a:r>
              <a:rPr lang="zh-TW" altLang="en-US" dirty="0">
                <a:solidFill>
                  <a:srgbClr val="000000"/>
                </a:solidFill>
              </a:rPr>
              <a:t>：需同時包含以下三因素，才會導致嬰兒死於此症。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有風險的嬰兒：可能為基因突變或腦部缺陷等。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發育的重要時期：嬰兒出生後前六個月，身體控制和調節自身能力發生改變，以學習應對環境。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環境中的壓力源：嬰兒睡姿及接觸香菸等，即前述之外在因素。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若能消除</a:t>
            </a:r>
            <a:r>
              <a:rPr lang="zh-TW" altLang="en-US" dirty="0">
                <a:solidFill>
                  <a:srgbClr val="C00000"/>
                </a:solidFill>
              </a:rPr>
              <a:t>環境中壓力源</a:t>
            </a:r>
            <a:r>
              <a:rPr lang="zh-TW" altLang="en-US" dirty="0">
                <a:solidFill>
                  <a:srgbClr val="000000"/>
                </a:solidFill>
              </a:rPr>
              <a:t>，有利於嬰兒的生存。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7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醫界亦發現俯臥姿勢使嬰兒猝死症風險增加三倍以上，故國際間提倡嬰兒</a:t>
            </a:r>
            <a:r>
              <a:rPr lang="zh-TW" altLang="en-US" dirty="0">
                <a:solidFill>
                  <a:srgbClr val="C00000"/>
                </a:solidFill>
              </a:rPr>
              <a:t>仰臥</a:t>
            </a:r>
            <a:r>
              <a:rPr lang="zh-TW" altLang="en-US" dirty="0">
                <a:solidFill>
                  <a:srgbClr val="000000"/>
                </a:solidFill>
              </a:rPr>
              <a:t>姿勢，使此症發病率降低了</a:t>
            </a:r>
            <a:r>
              <a:rPr lang="en-US" altLang="zh-TW" dirty="0">
                <a:solidFill>
                  <a:srgbClr val="000000"/>
                </a:solidFill>
              </a:rPr>
              <a:t>50%</a:t>
            </a:r>
            <a:r>
              <a:rPr lang="zh-TW" altLang="en-US" dirty="0">
                <a:solidFill>
                  <a:srgbClr val="000000"/>
                </a:solidFill>
              </a:rPr>
              <a:t>以上。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853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嬰兒監測系統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000000"/>
                </a:solidFill>
              </a:rPr>
              <a:t>感測器偵測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影像式偵測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66903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</a:t>
            </a:r>
            <a:r>
              <a:rPr lang="zh-TW" altLang="en-US" b="0">
                <a:solidFill>
                  <a:srgbClr val="000000"/>
                </a:solidFill>
              </a:rPr>
              <a:t>測器式</a:t>
            </a:r>
            <a:r>
              <a:rPr lang="zh-TW" altLang="en-US" b="0">
                <a:solidFill>
                  <a:srgbClr val="000000"/>
                </a:solidFill>
                <a:latin typeface="+mn-lt"/>
                <a:ea typeface="+mn-ea"/>
              </a:rPr>
              <a:t>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Linti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[4]</a:t>
            </a:r>
            <a:r>
              <a:rPr lang="zh-TW" altLang="en-US" dirty="0">
                <a:solidFill>
                  <a:srgbClr val="000000"/>
                </a:solidFill>
              </a:rPr>
              <a:t>：嬰用感測背心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將多個感官元件融入紡織品。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可量測呼吸、心率、溫度及濕度。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263EB58-69B5-4323-AC3A-314998E27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916" y="3573016"/>
            <a:ext cx="3782168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4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Ferreira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[5]</a:t>
            </a:r>
            <a:r>
              <a:rPr lang="zh-TW" altLang="en-US" dirty="0">
                <a:solidFill>
                  <a:srgbClr val="000000"/>
                </a:solidFill>
              </a:rPr>
              <a:t>：嬰用感測胸帶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含心律感測器、</a:t>
            </a:r>
            <a:r>
              <a:rPr lang="en-US" altLang="zh-TW" dirty="0">
                <a:solidFill>
                  <a:srgbClr val="000000"/>
                </a:solidFill>
              </a:rPr>
              <a:t>3D</a:t>
            </a:r>
            <a:r>
              <a:rPr lang="zh-TW" altLang="en-US" dirty="0">
                <a:solidFill>
                  <a:srgbClr val="000000"/>
                </a:solidFill>
              </a:rPr>
              <a:t>加速度計及熱電堆感測器。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可量測體溫、心率、呼吸頻率及身體位置。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20C45DB-C6A8-4EFA-9DAE-D08E76229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772" y="3573016"/>
            <a:ext cx="509466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8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Lin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[6]</a:t>
            </a:r>
            <a:r>
              <a:rPr lang="zh-TW" altLang="en-US" dirty="0">
                <a:solidFill>
                  <a:srgbClr val="000000"/>
                </a:solidFill>
              </a:rPr>
              <a:t>：嬰用感測胸帶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含三軸加速度計、體溫感測器及一氧化碳感測器。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可量測面朝方向、體溫及周圍一氧化碳濃度，且利用三軸加速度計</a:t>
            </a:r>
            <a:r>
              <a:rPr lang="en-US" altLang="zh-TW" dirty="0">
                <a:solidFill>
                  <a:srgbClr val="000000"/>
                </a:solidFill>
              </a:rPr>
              <a:t>z</a:t>
            </a:r>
            <a:r>
              <a:rPr lang="zh-TW" altLang="en-US" dirty="0">
                <a:solidFill>
                  <a:srgbClr val="000000"/>
                </a:solidFill>
              </a:rPr>
              <a:t>軸可獲得呼吸頻率。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BC8612E-6DE9-427F-A382-8A432059BF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167" y="3916338"/>
            <a:ext cx="4073666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6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Ziganshin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[7]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基於超寬頻技術監測呼吸及心率。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可檢測嬰兒睡眠、清醒及警示狀態。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F530047-8401-4711-B1BD-9BA572869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722" y="3624265"/>
            <a:ext cx="3813950" cy="234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E8FC445-DB2C-4646-8650-29318A7060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75" y="3624265"/>
            <a:ext cx="3807176" cy="2340000"/>
          </a:xfrm>
          <a:prstGeom prst="rect">
            <a:avLst/>
          </a:prstGeom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B2E1D1B8-7B3D-4061-A990-CCD82CDC1478}"/>
              </a:ext>
            </a:extLst>
          </p:cNvPr>
          <p:cNvSpPr txBox="1">
            <a:spLocks/>
          </p:cNvSpPr>
          <p:nvPr/>
        </p:nvSpPr>
        <p:spPr bwMode="auto">
          <a:xfrm>
            <a:off x="2275075" y="5964265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正常狀態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B2DA55E2-D37B-4AB3-A81E-59531079C021}"/>
              </a:ext>
            </a:extLst>
          </p:cNvPr>
          <p:cNvSpPr txBox="1">
            <a:spLocks/>
          </p:cNvSpPr>
          <p:nvPr/>
        </p:nvSpPr>
        <p:spPr bwMode="auto">
          <a:xfrm>
            <a:off x="5892861" y="5964265"/>
            <a:ext cx="2065671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呼吸暫停狀態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20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36145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(5/5)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利用感測器監測嬰兒，雖可直接量測生理訊號以判斷狀態，但可能因硬體設備之缺陷，無法準確量測。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需額外穿戴裝置，造成嬰兒不適，進而影響活動或導致更多危險發生。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92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21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嬰兒監測系統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感測器偵測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000000"/>
                </a:solidFill>
              </a:rPr>
              <a:t>影像式偵測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73156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影像式</a:t>
            </a:r>
            <a:r>
              <a:rPr lang="zh-TW" altLang="en-US" b="0" dirty="0">
                <a:solidFill>
                  <a:srgbClr val="000000"/>
                </a:solidFill>
              </a:rPr>
              <a:t>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(1/6)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基於電腦視覺技術之監測日漸廣泛，但大多針對小孩、成人或老人照護進行開發。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少數應用於嬰兒的偵測系統中，多僅關注呼吸頻率、面部特徵及趴睡姿勢。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58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(2/6)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Fang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[8]</a:t>
            </a:r>
            <a:r>
              <a:rPr lang="zh-TW" altLang="en-US" dirty="0">
                <a:solidFill>
                  <a:srgbClr val="000000"/>
                </a:solidFill>
              </a:rPr>
              <a:t>：偵測</a:t>
            </a:r>
            <a:r>
              <a:rPr lang="zh-TW" altLang="en-US" dirty="0">
                <a:solidFill>
                  <a:srgbClr val="C00000"/>
                </a:solidFill>
              </a:rPr>
              <a:t>呼吸頻率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嬰兒運動偵測：含頭部、四肢及身體運動。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若未偵測到運動，進行呼吸偵測：透過空間特徵擷取候選呼吸點，再利用模糊積分選擇呼吸點，即可計算呼吸頻率。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9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(3/6)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Liu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[9]</a:t>
            </a:r>
            <a:r>
              <a:rPr lang="zh-TW" altLang="en-US" dirty="0">
                <a:solidFill>
                  <a:srgbClr val="000000"/>
                </a:solidFill>
              </a:rPr>
              <a:t>：偵測</a:t>
            </a:r>
            <a:r>
              <a:rPr lang="zh-TW" altLang="en-US" dirty="0">
                <a:solidFill>
                  <a:srgbClr val="C00000"/>
                </a:solidFill>
              </a:rPr>
              <a:t>呼吸頻率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影片收集：透過夜視攝影機連接到</a:t>
            </a:r>
            <a:r>
              <a:rPr lang="en-US" altLang="zh-TW" dirty="0" err="1">
                <a:solidFill>
                  <a:srgbClr val="000000"/>
                </a:solidFill>
              </a:rPr>
              <a:t>Artik</a:t>
            </a:r>
            <a:r>
              <a:rPr lang="zh-TW" altLang="en-US" dirty="0">
                <a:solidFill>
                  <a:srgbClr val="000000"/>
                </a:solidFill>
              </a:rPr>
              <a:t>板。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呼吸偵測演算法：放大影片細微胸部運動，當像素差值低於閥值，則為呼吸頻率異常。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警示：透過</a:t>
            </a:r>
            <a:r>
              <a:rPr lang="en-US" altLang="zh-TW" dirty="0">
                <a:solidFill>
                  <a:srgbClr val="000000"/>
                </a:solidFill>
              </a:rPr>
              <a:t>Twilio</a:t>
            </a:r>
            <a:r>
              <a:rPr lang="zh-TW" altLang="en-US" dirty="0">
                <a:solidFill>
                  <a:srgbClr val="000000"/>
                </a:solidFill>
              </a:rPr>
              <a:t>向手機發出警報。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34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</a:rPr>
              <a:t>(4/6)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Gallo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[10]</a:t>
            </a:r>
            <a:r>
              <a:rPr lang="zh-TW" altLang="en-US" dirty="0">
                <a:solidFill>
                  <a:srgbClr val="000000"/>
                </a:solidFill>
              </a:rPr>
              <a:t>：利用 </a:t>
            </a:r>
            <a:r>
              <a:rPr lang="en-US" altLang="zh-TW" dirty="0">
                <a:solidFill>
                  <a:srgbClr val="000000"/>
                </a:solidFill>
              </a:rPr>
              <a:t>OpenCV </a:t>
            </a:r>
            <a:r>
              <a:rPr lang="en-US" altLang="zh-TW" dirty="0" err="1">
                <a:solidFill>
                  <a:srgbClr val="000000"/>
                </a:solidFill>
              </a:rPr>
              <a:t>Haar</a:t>
            </a:r>
            <a:r>
              <a:rPr lang="en-US" altLang="zh-TW" dirty="0">
                <a:solidFill>
                  <a:srgbClr val="000000"/>
                </a:solidFill>
              </a:rPr>
              <a:t>-Like Features</a:t>
            </a:r>
            <a:r>
              <a:rPr lang="zh-TW" altLang="en-US" dirty="0">
                <a:solidFill>
                  <a:srgbClr val="000000"/>
                </a:solidFill>
              </a:rPr>
              <a:t> 偵測</a:t>
            </a:r>
            <a:r>
              <a:rPr lang="zh-TW" altLang="en-US" dirty="0">
                <a:solidFill>
                  <a:srgbClr val="C00000"/>
                </a:solidFill>
              </a:rPr>
              <a:t>面部特徵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若未偵測到臉部，嬰兒可能於不良姿勢。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若偵測到臉部且為睜眼狀態，則為清醒狀態。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928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</a:rPr>
              <a:t>(5/6)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Wang </a:t>
            </a:r>
            <a:r>
              <a:rPr lang="zh-TW" altLang="en-US" dirty="0">
                <a:solidFill>
                  <a:srgbClr val="000000"/>
                </a:solidFill>
              </a:rPr>
              <a:t>等人 </a:t>
            </a:r>
            <a:r>
              <a:rPr lang="en-US" altLang="zh-TW" dirty="0">
                <a:solidFill>
                  <a:srgbClr val="000000"/>
                </a:solidFill>
              </a:rPr>
              <a:t>[11]</a:t>
            </a:r>
            <a:r>
              <a:rPr lang="zh-TW" altLang="en-US" dirty="0">
                <a:solidFill>
                  <a:srgbClr val="000000"/>
                </a:solidFill>
              </a:rPr>
              <a:t>：利用貝氏深度神經網路架構偵測</a:t>
            </a:r>
            <a:r>
              <a:rPr lang="zh-TW" altLang="en-US" dirty="0">
                <a:solidFill>
                  <a:srgbClr val="C00000"/>
                </a:solidFill>
              </a:rPr>
              <a:t>臉部遮擋</a:t>
            </a:r>
            <a:r>
              <a:rPr lang="zh-TW" altLang="en-US" dirty="0">
                <a:solidFill>
                  <a:srgbClr val="000000"/>
                </a:solidFill>
              </a:rPr>
              <a:t>，含四步驟。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眼睛、鼻子或嘴巴是否可見。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不可見的原因是否為被外物遮擋。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眼睛睜開與否。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五個臉部座標之位置。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62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</a:rPr>
              <a:t>(6/6)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Bharati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[12]</a:t>
            </a:r>
            <a:r>
              <a:rPr lang="zh-TW" altLang="en-US" dirty="0">
                <a:solidFill>
                  <a:srgbClr val="000000"/>
                </a:solidFill>
              </a:rPr>
              <a:t>：基於卷積神經網路偵測</a:t>
            </a:r>
            <a:r>
              <a:rPr lang="zh-TW" altLang="en-US" dirty="0">
                <a:solidFill>
                  <a:srgbClr val="C00000"/>
                </a:solidFill>
              </a:rPr>
              <a:t>睡眠姿勢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評估仰臥（正常）、從仰臥到趴臥（警示）及趴臥（危險）。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輸入嬰兒灰階影像，輸出三種睡眠姿勢機率值。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47EEF64-A53F-4755-890F-9FF8027D3B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731" y="4417875"/>
            <a:ext cx="7129564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15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rgbClr val="000000"/>
                </a:solidFill>
              </a:rPr>
              <a:t>ResNet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119011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ResNet</a:t>
            </a:r>
            <a:r>
              <a:rPr lang="en-US" altLang="zh-TW" b="0" dirty="0">
                <a:solidFill>
                  <a:srgbClr val="000000"/>
                </a:solidFill>
              </a:rPr>
              <a:t> (1/3)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訓練更深層的神經網路時，會出現</a:t>
            </a:r>
            <a:r>
              <a:rPr lang="zh-TW" altLang="en-US" dirty="0">
                <a:solidFill>
                  <a:srgbClr val="C00000"/>
                </a:solidFill>
              </a:rPr>
              <a:t>退化</a:t>
            </a:r>
            <a:r>
              <a:rPr lang="zh-TW" altLang="en-US" dirty="0">
                <a:solidFill>
                  <a:srgbClr val="000000"/>
                </a:solidFill>
              </a:rPr>
              <a:t>問題。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即隨網路深度增加，準確率達飽和後，反而迅速下降，且並非因過度擬合所致。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99FF113-F5DB-439E-A0BA-2F34298847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575" y="4125421"/>
            <a:ext cx="6997058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3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148308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ResNet</a:t>
            </a:r>
            <a:r>
              <a:rPr lang="en-US" altLang="zh-TW" b="0" dirty="0">
                <a:solidFill>
                  <a:srgbClr val="000000"/>
                </a:solidFill>
              </a:rPr>
              <a:t> (2/3)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He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[16]</a:t>
            </a:r>
            <a:r>
              <a:rPr lang="zh-TW" altLang="en-US" dirty="0">
                <a:solidFill>
                  <a:srgbClr val="000000"/>
                </a:solidFill>
              </a:rPr>
              <a:t>：使用深度</a:t>
            </a:r>
            <a:r>
              <a:rPr lang="zh-TW" altLang="en-US" dirty="0">
                <a:solidFill>
                  <a:srgbClr val="C00000"/>
                </a:solidFill>
              </a:rPr>
              <a:t>殘差學習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利用 </a:t>
            </a:r>
            <a:r>
              <a:rPr lang="en-US" altLang="zh-TW" dirty="0">
                <a:solidFill>
                  <a:srgbClr val="000000"/>
                </a:solidFill>
              </a:rPr>
              <a:t>shortcut connection</a:t>
            </a:r>
            <a:r>
              <a:rPr lang="zh-TW" altLang="en-US" dirty="0">
                <a:solidFill>
                  <a:srgbClr val="000000"/>
                </a:solidFill>
              </a:rPr>
              <a:t> 執行 </a:t>
            </a:r>
            <a:r>
              <a:rPr lang="en-US" altLang="zh-TW" dirty="0">
                <a:solidFill>
                  <a:srgbClr val="000000"/>
                </a:solidFill>
              </a:rPr>
              <a:t>identity mapping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不須額外參數，即不增加計算複雜度。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157B4D9-3834-4B02-978F-818AADAC5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764" y="3455397"/>
            <a:ext cx="476047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2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ResNet</a:t>
            </a:r>
            <a:r>
              <a:rPr lang="en-US" altLang="zh-TW" b="0" dirty="0">
                <a:solidFill>
                  <a:srgbClr val="000000"/>
                </a:solidFill>
              </a:rPr>
              <a:t> (3/3)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評估 </a:t>
            </a:r>
            <a:r>
              <a:rPr lang="en-US" altLang="zh-TW" dirty="0">
                <a:solidFill>
                  <a:srgbClr val="000000"/>
                </a:solidFill>
              </a:rPr>
              <a:t>ImageNet </a:t>
            </a:r>
            <a:r>
              <a:rPr lang="zh-TW" altLang="en-US" dirty="0">
                <a:solidFill>
                  <a:srgbClr val="000000"/>
                </a:solidFill>
              </a:rPr>
              <a:t>之訓練：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普通網路之</a:t>
            </a:r>
            <a:r>
              <a:rPr lang="en-US" altLang="zh-TW" dirty="0">
                <a:solidFill>
                  <a:srgbClr val="000000"/>
                </a:solidFill>
              </a:rPr>
              <a:t>34</a:t>
            </a:r>
            <a:r>
              <a:rPr lang="zh-TW" altLang="en-US" dirty="0">
                <a:solidFill>
                  <a:srgbClr val="000000"/>
                </a:solidFill>
              </a:rPr>
              <a:t>層較</a:t>
            </a:r>
            <a:r>
              <a:rPr lang="en-US" altLang="zh-TW" dirty="0">
                <a:solidFill>
                  <a:srgbClr val="000000"/>
                </a:solidFill>
              </a:rPr>
              <a:t>18</a:t>
            </a:r>
            <a:r>
              <a:rPr lang="zh-TW" altLang="en-US" dirty="0">
                <a:solidFill>
                  <a:srgbClr val="000000"/>
                </a:solidFill>
              </a:rPr>
              <a:t>層有更高的驗證誤差。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殘差網路</a:t>
            </a:r>
            <a:r>
              <a:rPr lang="zh-TW" altLang="en-US" dirty="0">
                <a:solidFill>
                  <a:srgbClr val="000000"/>
                </a:solidFill>
              </a:rPr>
              <a:t>之</a:t>
            </a:r>
            <a:r>
              <a:rPr lang="en-US" altLang="zh-TW" dirty="0">
                <a:solidFill>
                  <a:srgbClr val="000000"/>
                </a:solidFill>
              </a:rPr>
              <a:t>34</a:t>
            </a:r>
            <a:r>
              <a:rPr lang="zh-TW" altLang="en-US" dirty="0">
                <a:solidFill>
                  <a:srgbClr val="000000"/>
                </a:solidFill>
              </a:rPr>
              <a:t>層較</a:t>
            </a:r>
            <a:r>
              <a:rPr lang="en-US" altLang="zh-TW" dirty="0">
                <a:solidFill>
                  <a:srgbClr val="000000"/>
                </a:solidFill>
              </a:rPr>
              <a:t>18</a:t>
            </a:r>
            <a:r>
              <a:rPr lang="zh-TW" altLang="en-US" dirty="0">
                <a:solidFill>
                  <a:srgbClr val="000000"/>
                </a:solidFill>
              </a:rPr>
              <a:t>層有較低的訓練誤差。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說明退化問題獲得解決。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60CA0AE-79DD-4301-A9D0-D54154D09A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09" y="4065304"/>
            <a:ext cx="6572982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7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人臉偵測演算法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>
                <a:solidFill>
                  <a:srgbClr val="000000"/>
                </a:solidFill>
              </a:rPr>
              <a:t>MTCNN</a:t>
            </a: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RetinaFace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438226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rgbClr val="000000"/>
                </a:solidFill>
              </a:rPr>
              <a:t>MTCNN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(1/2)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Zhang </a:t>
            </a:r>
            <a:r>
              <a:rPr lang="zh-TW" altLang="en-US" dirty="0">
                <a:solidFill>
                  <a:srgbClr val="000000"/>
                </a:solidFill>
              </a:rPr>
              <a:t>等人 </a:t>
            </a:r>
            <a:r>
              <a:rPr lang="en-US" altLang="zh-TW" dirty="0">
                <a:solidFill>
                  <a:srgbClr val="000000"/>
                </a:solidFill>
              </a:rPr>
              <a:t>[17]</a:t>
            </a:r>
            <a:r>
              <a:rPr lang="zh-TW" altLang="en-US" dirty="0">
                <a:solidFill>
                  <a:srgbClr val="000000"/>
                </a:solidFill>
              </a:rPr>
              <a:t> 提出的可同時處理</a:t>
            </a:r>
            <a:r>
              <a:rPr lang="zh-TW" altLang="en-US" dirty="0">
                <a:solidFill>
                  <a:srgbClr val="C00000"/>
                </a:solidFill>
              </a:rPr>
              <a:t>人臉偵測及對齊</a:t>
            </a:r>
            <a:r>
              <a:rPr lang="zh-TW" altLang="en-US" dirty="0">
                <a:solidFill>
                  <a:srgbClr val="000000"/>
                </a:solidFill>
              </a:rPr>
              <a:t>任務之三階段級聯深度卷積神經網路，以</a:t>
            </a:r>
            <a:r>
              <a:rPr lang="zh-TW" altLang="en-US" dirty="0">
                <a:solidFill>
                  <a:srgbClr val="C00000"/>
                </a:solidFill>
              </a:rPr>
              <a:t>粗到細</a:t>
            </a:r>
            <a:r>
              <a:rPr lang="zh-TW" altLang="en-US" dirty="0">
                <a:solidFill>
                  <a:srgbClr val="000000"/>
                </a:solidFill>
              </a:rPr>
              <a:t>的方式預測人臉及座標位置。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Proposal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Network</a:t>
            </a:r>
            <a:r>
              <a:rPr lang="zh-TW" altLang="en-US" dirty="0">
                <a:solidFill>
                  <a:srgbClr val="000000"/>
                </a:solidFill>
              </a:rPr>
              <a:t>（</a:t>
            </a:r>
            <a:r>
              <a:rPr lang="en-US" altLang="zh-TW" dirty="0">
                <a:solidFill>
                  <a:srgbClr val="000000"/>
                </a:solidFill>
              </a:rPr>
              <a:t>P-Net</a:t>
            </a:r>
            <a:r>
              <a:rPr lang="zh-TW" altLang="en-US" dirty="0">
                <a:solidFill>
                  <a:srgbClr val="000000"/>
                </a:solidFill>
              </a:rPr>
              <a:t>）：獲得人臉區域的候選窗口及邊界框回歸向量，並以 </a:t>
            </a:r>
            <a:r>
              <a:rPr lang="en-US" altLang="zh-TW" dirty="0">
                <a:solidFill>
                  <a:srgbClr val="000000"/>
                </a:solidFill>
              </a:rPr>
              <a:t>NMS</a:t>
            </a:r>
            <a:r>
              <a:rPr lang="zh-TW" altLang="en-US" dirty="0">
                <a:solidFill>
                  <a:srgbClr val="000000"/>
                </a:solidFill>
              </a:rPr>
              <a:t> 合併高度重疊的候選者。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Refine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Network</a:t>
            </a:r>
            <a:r>
              <a:rPr lang="zh-TW" altLang="en-US" dirty="0">
                <a:solidFill>
                  <a:srgbClr val="000000"/>
                </a:solidFill>
              </a:rPr>
              <a:t>（</a:t>
            </a:r>
            <a:r>
              <a:rPr lang="en-US" altLang="zh-TW" dirty="0">
                <a:solidFill>
                  <a:srgbClr val="000000"/>
                </a:solidFill>
              </a:rPr>
              <a:t>R-Net</a:t>
            </a:r>
            <a:r>
              <a:rPr lang="zh-TW" altLang="en-US" dirty="0">
                <a:solidFill>
                  <a:srgbClr val="000000"/>
                </a:solidFill>
              </a:rPr>
              <a:t>）：從所有候選者中拒絕錯誤者。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Output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Network</a:t>
            </a:r>
            <a:r>
              <a:rPr lang="zh-TW" altLang="en-US" dirty="0">
                <a:solidFill>
                  <a:srgbClr val="000000"/>
                </a:solidFill>
              </a:rPr>
              <a:t>（</a:t>
            </a:r>
            <a:r>
              <a:rPr lang="en-US" altLang="zh-TW" dirty="0">
                <a:solidFill>
                  <a:srgbClr val="000000"/>
                </a:solidFill>
              </a:rPr>
              <a:t>O-Net</a:t>
            </a:r>
            <a:r>
              <a:rPr lang="zh-TW" altLang="en-US" dirty="0">
                <a:solidFill>
                  <a:srgbClr val="000000"/>
                </a:solidFill>
              </a:rPr>
              <a:t>）：輸出五個臉部座標。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08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rgbClr val="000000"/>
                </a:solidFill>
              </a:rPr>
              <a:t>MTCNN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(2/2)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34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EA8C4E-00A6-4558-B4EB-F921250EF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719" y="1576338"/>
            <a:ext cx="4050561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人臉偵測演算法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MTCNN</a:t>
            </a: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endParaRPr lang="zh-TW" altLang="en-US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03735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RetinaFace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(1/2)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Deng </a:t>
            </a:r>
            <a:r>
              <a:rPr lang="zh-TW" altLang="en-US" dirty="0">
                <a:solidFill>
                  <a:srgbClr val="000000"/>
                </a:solidFill>
              </a:rPr>
              <a:t>等人 </a:t>
            </a:r>
            <a:r>
              <a:rPr lang="en-US" altLang="zh-TW" dirty="0">
                <a:solidFill>
                  <a:srgbClr val="000000"/>
                </a:solidFill>
              </a:rPr>
              <a:t>[18]</a:t>
            </a:r>
            <a:r>
              <a:rPr lang="zh-TW" altLang="en-US" dirty="0">
                <a:solidFill>
                  <a:srgbClr val="000000"/>
                </a:solidFill>
              </a:rPr>
              <a:t> 提出基於影像平面之點回歸整合人臉框預測、</a:t>
            </a:r>
            <a:r>
              <a:rPr lang="en-US" altLang="zh-TW" dirty="0">
                <a:solidFill>
                  <a:srgbClr val="000000"/>
                </a:solidFill>
              </a:rPr>
              <a:t>2D</a:t>
            </a:r>
            <a:r>
              <a:rPr lang="zh-TW" altLang="en-US" dirty="0">
                <a:solidFill>
                  <a:srgbClr val="000000"/>
                </a:solidFill>
              </a:rPr>
              <a:t>人臉標示定位及</a:t>
            </a:r>
            <a:r>
              <a:rPr lang="en-US" altLang="zh-TW" dirty="0">
                <a:solidFill>
                  <a:srgbClr val="000000"/>
                </a:solidFill>
              </a:rPr>
              <a:t>3D</a:t>
            </a:r>
            <a:r>
              <a:rPr lang="zh-TW" altLang="en-US" dirty="0">
                <a:solidFill>
                  <a:srgbClr val="000000"/>
                </a:solidFill>
              </a:rPr>
              <a:t>頂點回歸之</a:t>
            </a:r>
            <a:r>
              <a:rPr lang="zh-TW" altLang="en-US" dirty="0">
                <a:solidFill>
                  <a:srgbClr val="C00000"/>
                </a:solidFill>
              </a:rPr>
              <a:t>人臉定位</a:t>
            </a:r>
            <a:r>
              <a:rPr lang="zh-TW" altLang="en-US" dirty="0">
                <a:solidFill>
                  <a:srgbClr val="000000"/>
                </a:solidFill>
              </a:rPr>
              <a:t>方法。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Feature Pyramid Network</a:t>
            </a:r>
            <a:r>
              <a:rPr lang="zh-TW" altLang="en-US" dirty="0">
                <a:solidFill>
                  <a:srgbClr val="000000"/>
                </a:solidFill>
              </a:rPr>
              <a:t>：輸入影像，並輸出五個不同比例的特徵圖。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Cascade Multi-task Loss</a:t>
            </a: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Context Head Module</a:t>
            </a:r>
            <a:r>
              <a:rPr lang="zh-TW" altLang="en-US" dirty="0">
                <a:solidFill>
                  <a:srgbClr val="000000"/>
                </a:solidFill>
              </a:rPr>
              <a:t>：獲得特徵圖以計算損失。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即第一模組會從一般 </a:t>
            </a:r>
            <a:r>
              <a:rPr lang="en-US" altLang="zh-TW" dirty="0">
                <a:solidFill>
                  <a:srgbClr val="000000"/>
                </a:solidFill>
              </a:rPr>
              <a:t>anchor</a:t>
            </a:r>
            <a:r>
              <a:rPr lang="zh-TW" altLang="en-US" dirty="0">
                <a:solidFill>
                  <a:srgbClr val="000000"/>
                </a:solidFill>
              </a:rPr>
              <a:t> 預測範圍框，第二模組會基於第一模組預測更精準的範圍框。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84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RetinaFace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(2/2)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 和其他</a:t>
            </a:r>
            <a:r>
              <a:rPr lang="en-US" altLang="zh-TW" dirty="0">
                <a:solidFill>
                  <a:srgbClr val="000000"/>
                </a:solidFill>
              </a:rPr>
              <a:t>29</a:t>
            </a:r>
            <a:r>
              <a:rPr lang="zh-TW" altLang="en-US" dirty="0">
                <a:solidFill>
                  <a:srgbClr val="000000"/>
                </a:solidFill>
              </a:rPr>
              <a:t>種人臉偵測演算法之平均準確度比較，其擁有</a:t>
            </a:r>
            <a:r>
              <a:rPr lang="en-US" altLang="zh-TW" dirty="0">
                <a:solidFill>
                  <a:srgbClr val="C00000"/>
                </a:solidFill>
              </a:rPr>
              <a:t>91.7%</a:t>
            </a:r>
            <a:r>
              <a:rPr lang="zh-TW" altLang="en-US" dirty="0">
                <a:solidFill>
                  <a:srgbClr val="000000"/>
                </a:solidFill>
              </a:rPr>
              <a:t>的良好結果。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661248-6BA8-4F31-93C7-C94246814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789" y="3284984"/>
            <a:ext cx="386642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696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系統流程介紹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9047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系統流程介紹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本論文開發之</a:t>
            </a:r>
            <a:r>
              <a:rPr lang="zh-TW" altLang="en-US" dirty="0">
                <a:solidFill>
                  <a:srgbClr val="C00000"/>
                </a:solidFill>
              </a:rPr>
              <a:t>嬰兒危險監測系統</a:t>
            </a:r>
            <a:r>
              <a:rPr lang="zh-TW" altLang="en-US" dirty="0">
                <a:solidFill>
                  <a:srgbClr val="000000"/>
                </a:solidFill>
              </a:rPr>
              <a:t>，針對嬰兒</a:t>
            </a:r>
            <a:r>
              <a:rPr lang="zh-TW" altLang="en-US" dirty="0">
                <a:solidFill>
                  <a:srgbClr val="C00000"/>
                </a:solidFill>
              </a:rPr>
              <a:t>影像</a:t>
            </a:r>
            <a:r>
              <a:rPr lang="zh-TW" altLang="en-US" dirty="0">
                <a:solidFill>
                  <a:srgbClr val="000000"/>
                </a:solidFill>
              </a:rPr>
              <a:t>進行辨識，判斷其是否處於危險狀態。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完整流程：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0C53929-9F6B-4A6D-B945-E534741BC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4" y="3434958"/>
            <a:ext cx="8640000" cy="267100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6705D0B-761B-48F7-8F71-B573D095A03F}"/>
              </a:ext>
            </a:extLst>
          </p:cNvPr>
          <p:cNvSpPr/>
          <p:nvPr/>
        </p:nvSpPr>
        <p:spPr>
          <a:xfrm>
            <a:off x="3707904" y="3429000"/>
            <a:ext cx="1728192" cy="1728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87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嬰兒死亡主因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0D92DC6-BD30-44FB-B78B-317351926C06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根據衛生福利部統計處所發布的前十項嬰兒主要死因統計中，</a:t>
            </a:r>
            <a:r>
              <a:rPr lang="zh-TW" altLang="en-US" dirty="0">
                <a:solidFill>
                  <a:srgbClr val="C00000"/>
                </a:solidFill>
              </a:rPr>
              <a:t>嬰兒猝死症</a:t>
            </a:r>
            <a:r>
              <a:rPr lang="zh-TW" altLang="en-US" dirty="0">
                <a:solidFill>
                  <a:srgbClr val="000000"/>
                </a:solidFill>
              </a:rPr>
              <a:t>為其中一大原因。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2419F24-564B-4979-9376-C624224279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846500"/>
              </p:ext>
            </p:extLst>
          </p:nvPr>
        </p:nvGraphicFramePr>
        <p:xfrm>
          <a:off x="6813868" y="3324944"/>
          <a:ext cx="2179320" cy="32004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49580">
                  <a:extLst>
                    <a:ext uri="{9D8B030D-6E8A-4147-A177-3AD203B41FA5}">
                      <a16:colId xmlns:a16="http://schemas.microsoft.com/office/drawing/2014/main" val="372879856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146204822"/>
                    </a:ext>
                  </a:extLst>
                </a:gridCol>
                <a:gridCol w="525780">
                  <a:extLst>
                    <a:ext uri="{9D8B030D-6E8A-4147-A177-3AD203B41FA5}">
                      <a16:colId xmlns:a16="http://schemas.microsoft.com/office/drawing/2014/main" val="966271288"/>
                    </a:ext>
                  </a:extLst>
                </a:gridCol>
                <a:gridCol w="830580">
                  <a:extLst>
                    <a:ext uri="{9D8B030D-6E8A-4147-A177-3AD203B41FA5}">
                      <a16:colId xmlns:a16="http://schemas.microsoft.com/office/drawing/2014/main" val="511779305"/>
                    </a:ext>
                  </a:extLst>
                </a:gridCol>
              </a:tblGrid>
              <a:tr h="189309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年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份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順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位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死亡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人數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死亡人數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結構比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224281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109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548818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108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24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3.6%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114257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619701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274026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105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102807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104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3.6%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430496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30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489722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48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3.1%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029504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101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057433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100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014802"/>
                  </a:ext>
                </a:extLst>
              </a:tr>
            </a:tbl>
          </a:graphicData>
        </a:graphic>
      </p:graphicFrame>
      <p:grpSp>
        <p:nvGrpSpPr>
          <p:cNvPr id="9" name="群組 8">
            <a:extLst>
              <a:ext uri="{FF2B5EF4-FFF2-40B4-BE49-F238E27FC236}">
                <a16:creationId xmlns:a16="http://schemas.microsoft.com/office/drawing/2014/main" id="{EA23CBD2-C740-40C7-9FB0-EE9DE68A2F3E}"/>
              </a:ext>
            </a:extLst>
          </p:cNvPr>
          <p:cNvGrpSpPr/>
          <p:nvPr/>
        </p:nvGrpSpPr>
        <p:grpSpPr>
          <a:xfrm>
            <a:off x="499021" y="3280455"/>
            <a:ext cx="6164563" cy="3240000"/>
            <a:chOff x="149660" y="3260813"/>
            <a:chExt cx="6164563" cy="3240000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5E6822C2-B6F7-4BD9-A5B9-8AB949105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660" y="3260813"/>
              <a:ext cx="6164563" cy="3240000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51149695-606B-4C5B-9C8A-EA438DC0CD53}"/>
                </a:ext>
              </a:extLst>
            </p:cNvPr>
            <p:cNvSpPr/>
            <p:nvPr/>
          </p:nvSpPr>
          <p:spPr>
            <a:xfrm>
              <a:off x="149660" y="5085184"/>
              <a:ext cx="6133694" cy="21602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7498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臉部遮擋辨識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48083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(1/6)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承前言，醫界對於嬰兒猝死症之相關因素研究，注意嬰兒臉部是否遭遮蔽，有助於降低此症之發生。亦有研究發現嬰兒使用奶嘴，對於預防嬰兒猝死症有幫助。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故本文對於嬰兒</a:t>
            </a:r>
            <a:r>
              <a:rPr lang="zh-TW" altLang="en-US" dirty="0">
                <a:solidFill>
                  <a:srgbClr val="C00000"/>
                </a:solidFill>
              </a:rPr>
              <a:t>臉部遮擋辨識</a:t>
            </a:r>
            <a:r>
              <a:rPr lang="zh-TW" altLang="en-US" dirty="0">
                <a:solidFill>
                  <a:srgbClr val="000000"/>
                </a:solidFill>
              </a:rPr>
              <a:t>將</a:t>
            </a:r>
            <a:r>
              <a:rPr lang="zh-TW" altLang="en-US" dirty="0">
                <a:solidFill>
                  <a:srgbClr val="C00000"/>
                </a:solidFill>
              </a:rPr>
              <a:t>排除使用奶嘴</a:t>
            </a:r>
            <a:r>
              <a:rPr lang="zh-TW" altLang="en-US" dirty="0">
                <a:solidFill>
                  <a:srgbClr val="000000"/>
                </a:solidFill>
              </a:rPr>
              <a:t>之情境。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08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(2/6)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起初，基於電腦視覺及影像處理技術，利用</a:t>
            </a:r>
            <a:r>
              <a:rPr lang="en-US" altLang="zh-TW" dirty="0" err="1">
                <a:solidFill>
                  <a:srgbClr val="000000"/>
                </a:solidFill>
              </a:rPr>
              <a:t>Cb</a:t>
            </a:r>
            <a:r>
              <a:rPr lang="en-US" altLang="zh-TW" dirty="0">
                <a:solidFill>
                  <a:srgbClr val="000000"/>
                </a:solidFill>
              </a:rPr>
              <a:t>, Cr</a:t>
            </a:r>
            <a:r>
              <a:rPr lang="zh-TW" altLang="en-US" dirty="0">
                <a:solidFill>
                  <a:srgbClr val="000000"/>
                </a:solidFill>
              </a:rPr>
              <a:t> 色彩空間及 </a:t>
            </a:r>
            <a:r>
              <a:rPr lang="en-US" altLang="zh-TW" dirty="0">
                <a:solidFill>
                  <a:srgbClr val="000000"/>
                </a:solidFill>
              </a:rPr>
              <a:t>ellipse clustering </a:t>
            </a:r>
            <a:r>
              <a:rPr lang="zh-TW" altLang="en-US" dirty="0">
                <a:solidFill>
                  <a:srgbClr val="000000"/>
                </a:solidFill>
              </a:rPr>
              <a:t>等偵測膚色，判斷嬰兒臉部是否出現</a:t>
            </a:r>
            <a:r>
              <a:rPr lang="zh-TW" altLang="en-US" dirty="0">
                <a:solidFill>
                  <a:srgbClr val="C00000"/>
                </a:solidFill>
              </a:rPr>
              <a:t>非膚色區塊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DDBBEE1-7E03-4310-B172-945CA3EA2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559" y="4005304"/>
            <a:ext cx="6129908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3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(3/6)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而後，考量推廣性，改為使用深度學習技術進行臉部遮擋辨識，針對嬰兒面部影像收集資料，以訓練可</a:t>
            </a:r>
            <a:r>
              <a:rPr lang="zh-TW" altLang="en-US" dirty="0">
                <a:solidFill>
                  <a:srgbClr val="C00000"/>
                </a:solidFill>
              </a:rPr>
              <a:t>辨識三種嬰兒臉部狀態之模型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本部分流程：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32729C8-3C74-4D2A-940E-8433C7C0B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4" y="4618846"/>
            <a:ext cx="8640000" cy="163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37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(4/6)</a:t>
            </a:r>
            <a:r>
              <a:rPr lang="zh-TW" altLang="en-US" b="0" dirty="0">
                <a:solidFill>
                  <a:srgbClr val="000000"/>
                </a:solidFill>
              </a:rPr>
              <a:t> － 臉部偵測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嬰兒臉部遮擋辨識僅須關注臉部畫面，故先透過</a:t>
            </a:r>
            <a:r>
              <a:rPr lang="zh-TW" altLang="en-US" dirty="0">
                <a:solidFill>
                  <a:srgbClr val="C00000"/>
                </a:solidFill>
              </a:rPr>
              <a:t>人臉偵測演算法</a:t>
            </a:r>
            <a:r>
              <a:rPr lang="zh-TW" altLang="en-US" dirty="0">
                <a:solidFill>
                  <a:srgbClr val="000000"/>
                </a:solidFill>
              </a:rPr>
              <a:t>進行前處理。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考量正確率及執行時間，最終選用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及 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 等演算法進行嬰兒臉部偵測。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5D6534D2-3950-4A3D-B266-52636D731185}"/>
              </a:ext>
            </a:extLst>
          </p:cNvPr>
          <p:cNvGrpSpPr/>
          <p:nvPr/>
        </p:nvGrpSpPr>
        <p:grpSpPr>
          <a:xfrm>
            <a:off x="1547664" y="4216309"/>
            <a:ext cx="6691132" cy="2145933"/>
            <a:chOff x="1547664" y="4216309"/>
            <a:chExt cx="6691132" cy="2145933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2DBBA88A-EAD9-4EEF-97CD-C5EA27B0F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4221288"/>
              <a:ext cx="1800000" cy="18000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E38B3738-08DC-4B8C-BEA7-57E44A5B5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0525" y="4221288"/>
              <a:ext cx="1800000" cy="1800000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DADBDD55-E8A3-46B1-B4D7-220E329EC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8796" y="4216309"/>
              <a:ext cx="1800000" cy="1800000"/>
            </a:xfrm>
            <a:prstGeom prst="rect">
              <a:avLst/>
            </a:prstGeom>
          </p:spPr>
        </p:pic>
        <p:sp>
          <p:nvSpPr>
            <p:cNvPr id="18" name="內容版面配置區 2">
              <a:extLst>
                <a:ext uri="{FF2B5EF4-FFF2-40B4-BE49-F238E27FC236}">
                  <a16:creationId xmlns:a16="http://schemas.microsoft.com/office/drawing/2014/main" id="{EEBE025C-AFCA-4FAA-98E9-586E5880790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740165" y="5972542"/>
              <a:ext cx="1584176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原始影像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9" name="內容版面配置區 2">
              <a:extLst>
                <a:ext uri="{FF2B5EF4-FFF2-40B4-BE49-F238E27FC236}">
                  <a16:creationId xmlns:a16="http://schemas.microsoft.com/office/drawing/2014/main" id="{21235BF5-752E-4BE5-A668-31B0A90489E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048793" y="5972542"/>
              <a:ext cx="1719688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en-US" altLang="zh-TW" sz="2000" dirty="0" err="1">
                  <a:solidFill>
                    <a:srgbClr val="000000"/>
                  </a:solidFill>
                </a:rPr>
                <a:t>RetinaFace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20" name="內容版面配置區 2">
              <a:extLst>
                <a:ext uri="{FF2B5EF4-FFF2-40B4-BE49-F238E27FC236}">
                  <a16:creationId xmlns:a16="http://schemas.microsoft.com/office/drawing/2014/main" id="{74266931-1BBB-4656-B2D5-D17102276B1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896212" y="5972542"/>
              <a:ext cx="106516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SSD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394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(5/6)</a:t>
            </a:r>
            <a:r>
              <a:rPr lang="zh-TW" altLang="en-US" b="0" dirty="0">
                <a:solidFill>
                  <a:srgbClr val="000000"/>
                </a:solidFill>
              </a:rPr>
              <a:t> － 嬰兒臉部資料集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924800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將嬰兒臉部狀態分為三類：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C00000"/>
                </a:solidFill>
              </a:rPr>
              <a:t>無遮蔽</a:t>
            </a:r>
            <a:r>
              <a:rPr lang="zh-TW" altLang="en-US" dirty="0">
                <a:solidFill>
                  <a:srgbClr val="000000"/>
                </a:solidFill>
              </a:rPr>
              <a:t>：五官皆未被遮蔽，為安全狀態。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C00000"/>
                </a:solidFill>
              </a:rPr>
              <a:t>遮蔽物為奶嘴</a:t>
            </a:r>
            <a:r>
              <a:rPr lang="zh-TW" altLang="en-US" dirty="0">
                <a:solidFill>
                  <a:srgbClr val="000000"/>
                </a:solidFill>
              </a:rPr>
              <a:t>：正在使用奶嘴，為安全狀態。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C00000"/>
                </a:solidFill>
              </a:rPr>
              <a:t>遮蔽物非奶嘴</a:t>
            </a:r>
            <a:r>
              <a:rPr lang="zh-TW" altLang="en-US" dirty="0">
                <a:solidFill>
                  <a:srgbClr val="000000"/>
                </a:solidFill>
              </a:rPr>
              <a:t>：遭嘔吐物或毛巾等遮蓋，為警示。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84AC7F1C-2ABF-4308-9963-99E00F695126}"/>
              </a:ext>
            </a:extLst>
          </p:cNvPr>
          <p:cNvGrpSpPr/>
          <p:nvPr/>
        </p:nvGrpSpPr>
        <p:grpSpPr>
          <a:xfrm>
            <a:off x="1009440" y="4238010"/>
            <a:ext cx="7814952" cy="2018328"/>
            <a:chOff x="910310" y="4086476"/>
            <a:chExt cx="7814952" cy="2018328"/>
          </a:xfrm>
        </p:grpSpPr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0718997A-BB17-4D88-A9E8-24B759BB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7020" y="4086476"/>
              <a:ext cx="3538242" cy="1620000"/>
            </a:xfrm>
            <a:prstGeom prst="rect">
              <a:avLst/>
            </a:prstGeom>
          </p:spPr>
        </p:pic>
        <p:pic>
          <p:nvPicPr>
            <p:cNvPr id="27" name="圖片 26">
              <a:extLst>
                <a:ext uri="{FF2B5EF4-FFF2-40B4-BE49-F238E27FC236}">
                  <a16:creationId xmlns:a16="http://schemas.microsoft.com/office/drawing/2014/main" id="{F1B910D5-CA50-44FC-9CDD-3F88F40567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715"/>
            <a:stretch/>
          </p:blipFill>
          <p:spPr>
            <a:xfrm>
              <a:off x="3059832" y="4086476"/>
              <a:ext cx="1602311" cy="1620000"/>
            </a:xfrm>
            <a:prstGeom prst="rect">
              <a:avLst/>
            </a:prstGeom>
          </p:spPr>
        </p:pic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DFA243E9-B091-43C3-AFF3-F92920FD65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734"/>
            <a:stretch/>
          </p:blipFill>
          <p:spPr>
            <a:xfrm>
              <a:off x="910310" y="4086476"/>
              <a:ext cx="1621334" cy="1620000"/>
            </a:xfrm>
            <a:prstGeom prst="rect">
              <a:avLst/>
            </a:prstGeom>
          </p:spPr>
        </p:pic>
        <p:sp>
          <p:nvSpPr>
            <p:cNvPr id="29" name="內容版面配置區 2">
              <a:extLst>
                <a:ext uri="{FF2B5EF4-FFF2-40B4-BE49-F238E27FC236}">
                  <a16:creationId xmlns:a16="http://schemas.microsoft.com/office/drawing/2014/main" id="{59EF3935-941D-42C1-A9F6-4DCA606BD04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48065" y="5715104"/>
              <a:ext cx="1345823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無遮蔽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30" name="內容版面配置區 2">
              <a:extLst>
                <a:ext uri="{FF2B5EF4-FFF2-40B4-BE49-F238E27FC236}">
                  <a16:creationId xmlns:a16="http://schemas.microsoft.com/office/drawing/2014/main" id="{4413E8A3-EE36-461F-B183-821AD2841EA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059831" y="5715104"/>
              <a:ext cx="1602311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使用奶嘴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31" name="內容版面配置區 2">
              <a:extLst>
                <a:ext uri="{FF2B5EF4-FFF2-40B4-BE49-F238E27FC236}">
                  <a16:creationId xmlns:a16="http://schemas.microsoft.com/office/drawing/2014/main" id="{983D7067-520C-4336-B895-A518F669CCF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044764" y="5715104"/>
              <a:ext cx="1822753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遭異物遮蔽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52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(6/6)</a:t>
            </a:r>
            <a:r>
              <a:rPr lang="zh-TW" altLang="en-US" b="0" dirty="0">
                <a:solidFill>
                  <a:srgbClr val="000000"/>
                </a:solidFill>
              </a:rPr>
              <a:t>－ 模型訓練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包含嬰兒正臉及側臉共</a:t>
            </a:r>
            <a:r>
              <a:rPr lang="en-US" altLang="zh-TW" dirty="0">
                <a:solidFill>
                  <a:srgbClr val="C00000"/>
                </a:solidFill>
              </a:rPr>
              <a:t>3475</a:t>
            </a:r>
            <a:r>
              <a:rPr lang="zh-TW" altLang="en-US" dirty="0">
                <a:solidFill>
                  <a:srgbClr val="000000"/>
                </a:solidFill>
              </a:rPr>
              <a:t>張影像，分為訓練、測試及驗證集各</a:t>
            </a:r>
            <a:r>
              <a:rPr lang="en-US" altLang="zh-TW" dirty="0">
                <a:solidFill>
                  <a:srgbClr val="000000"/>
                </a:solidFill>
              </a:rPr>
              <a:t>70%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20%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000000"/>
                </a:solidFill>
              </a:rPr>
              <a:t>10%</a:t>
            </a:r>
            <a:r>
              <a:rPr lang="zh-TW" altLang="en-US" dirty="0">
                <a:solidFill>
                  <a:srgbClr val="000000"/>
                </a:solidFill>
              </a:rPr>
              <a:t>，即各有</a:t>
            </a:r>
            <a:r>
              <a:rPr lang="en-US" altLang="zh-TW" dirty="0">
                <a:solidFill>
                  <a:srgbClr val="000000"/>
                </a:solidFill>
              </a:rPr>
              <a:t>2436</a:t>
            </a:r>
            <a:r>
              <a:rPr lang="zh-TW" altLang="en-US" dirty="0">
                <a:solidFill>
                  <a:srgbClr val="000000"/>
                </a:solidFill>
              </a:rPr>
              <a:t>張、</a:t>
            </a:r>
            <a:r>
              <a:rPr lang="en-US" altLang="zh-TW" dirty="0">
                <a:solidFill>
                  <a:srgbClr val="000000"/>
                </a:solidFill>
              </a:rPr>
              <a:t>697</a:t>
            </a:r>
            <a:r>
              <a:rPr lang="zh-TW" altLang="en-US" dirty="0">
                <a:solidFill>
                  <a:srgbClr val="000000"/>
                </a:solidFill>
              </a:rPr>
              <a:t>張及</a:t>
            </a:r>
            <a:r>
              <a:rPr lang="en-US" altLang="zh-TW" dirty="0">
                <a:solidFill>
                  <a:srgbClr val="000000"/>
                </a:solidFill>
              </a:rPr>
              <a:t>342</a:t>
            </a:r>
            <a:r>
              <a:rPr lang="zh-TW" altLang="en-US" dirty="0">
                <a:solidFill>
                  <a:srgbClr val="000000"/>
                </a:solidFill>
              </a:rPr>
              <a:t>張影像。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進行臉部遮擋辨識模型之訓練，最終達成辨識三種嬰兒臉部狀態：安全、使用奶嘴及警示。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3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姿勢辨識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25998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(1/8)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承前言，除臉部遮蔽可能造成嬰兒猝死症外，嬰兒做出不適當的動作也常為意外發生原因。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如：</a:t>
            </a:r>
            <a:r>
              <a:rPr lang="zh-TW" altLang="en-US" dirty="0">
                <a:solidFill>
                  <a:srgbClr val="C00000"/>
                </a:solidFill>
              </a:rPr>
              <a:t>側躺或趴睡</a:t>
            </a:r>
            <a:r>
              <a:rPr lang="zh-TW" altLang="en-US" dirty="0">
                <a:solidFill>
                  <a:srgbClr val="000000"/>
                </a:solidFill>
              </a:rPr>
              <a:t>時，因頸部肌肉較弱等，無力自行將臉移開；或當嬰兒</a:t>
            </a:r>
            <a:r>
              <a:rPr lang="zh-TW" altLang="en-US" dirty="0">
                <a:solidFill>
                  <a:srgbClr val="C00000"/>
                </a:solidFill>
              </a:rPr>
              <a:t>自行站立</a:t>
            </a:r>
            <a:r>
              <a:rPr lang="zh-TW" altLang="en-US" dirty="0">
                <a:solidFill>
                  <a:srgbClr val="000000"/>
                </a:solidFill>
              </a:rPr>
              <a:t>，有可能跌落床面等，皆可能使嬰兒處於危險情境中。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49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(2/8)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 err="1">
                <a:solidFill>
                  <a:srgbClr val="000000"/>
                </a:solidFill>
              </a:rPr>
              <a:t>OpenPose</a:t>
            </a:r>
            <a:r>
              <a:rPr lang="zh-TW" altLang="en-US" dirty="0">
                <a:solidFill>
                  <a:srgbClr val="000000"/>
                </a:solidFill>
              </a:rPr>
              <a:t> 及 </a:t>
            </a:r>
            <a:r>
              <a:rPr lang="en-US" altLang="zh-TW" dirty="0" err="1">
                <a:solidFill>
                  <a:srgbClr val="000000"/>
                </a:solidFill>
              </a:rPr>
              <a:t>MediaPipe</a:t>
            </a:r>
            <a:r>
              <a:rPr lang="en-US" altLang="zh-TW" dirty="0">
                <a:solidFill>
                  <a:srgbClr val="000000"/>
                </a:solidFill>
              </a:rPr>
              <a:t> Pose</a:t>
            </a:r>
            <a:r>
              <a:rPr lang="zh-TW" altLang="en-US" dirty="0">
                <a:solidFill>
                  <a:srgbClr val="000000"/>
                </a:solidFill>
              </a:rPr>
              <a:t> 等演算法進行嬰兒骨架偵測，需特定情境才有較佳結果。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平躺：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8B03408D-2B4D-4710-8F3C-8D35236B035B}"/>
              </a:ext>
            </a:extLst>
          </p:cNvPr>
          <p:cNvGrpSpPr/>
          <p:nvPr/>
        </p:nvGrpSpPr>
        <p:grpSpPr>
          <a:xfrm>
            <a:off x="2491255" y="3284984"/>
            <a:ext cx="6010429" cy="3081622"/>
            <a:chOff x="2491255" y="3174716"/>
            <a:chExt cx="6010429" cy="3081622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475A789C-BA75-4526-AF98-3B204699F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1724" y="3174716"/>
              <a:ext cx="1518202" cy="2700000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61517A42-AFAC-4A8E-9FD3-F2B4389955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2988" y="3177272"/>
              <a:ext cx="1518202" cy="2700000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F6C63444-BC68-431C-A03E-FD841D9CA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9792" y="3174716"/>
              <a:ext cx="1518200" cy="2700000"/>
            </a:xfrm>
            <a:prstGeom prst="rect">
              <a:avLst/>
            </a:prstGeom>
          </p:spPr>
        </p:pic>
        <p:sp>
          <p:nvSpPr>
            <p:cNvPr id="17" name="內容版面配置區 2">
              <a:extLst>
                <a:ext uri="{FF2B5EF4-FFF2-40B4-BE49-F238E27FC236}">
                  <a16:creationId xmlns:a16="http://schemas.microsoft.com/office/drawing/2014/main" id="{B4EF52F6-CC5A-4F1C-BE42-921768CF71E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491255" y="5866638"/>
              <a:ext cx="1584176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原始影像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8" name="內容版面配置區 2">
              <a:extLst>
                <a:ext uri="{FF2B5EF4-FFF2-40B4-BE49-F238E27FC236}">
                  <a16:creationId xmlns:a16="http://schemas.microsoft.com/office/drawing/2014/main" id="{FEB42BC0-41D8-4C82-8EC9-8FB98E95E7E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464452" y="5866638"/>
              <a:ext cx="1584176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en-US" altLang="zh-TW" sz="2000" dirty="0" err="1">
                  <a:solidFill>
                    <a:srgbClr val="000000"/>
                  </a:solidFill>
                </a:rPr>
                <a:t>OpenPose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9" name="內容版面配置區 2">
              <a:extLst>
                <a:ext uri="{FF2B5EF4-FFF2-40B4-BE49-F238E27FC236}">
                  <a16:creationId xmlns:a16="http://schemas.microsoft.com/office/drawing/2014/main" id="{088D9079-B9E8-454E-8390-E1CA99D7860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296619" y="5866638"/>
              <a:ext cx="2205065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</a:t>
              </a:r>
              <a:r>
                <a:rPr lang="en-US" altLang="zh-TW" sz="2000" dirty="0" err="1">
                  <a:solidFill>
                    <a:srgbClr val="000000"/>
                  </a:solidFill>
                </a:rPr>
                <a:t>MediaPipe</a:t>
              </a:r>
              <a:r>
                <a:rPr lang="en-US" altLang="zh-TW" sz="2000" dirty="0">
                  <a:solidFill>
                    <a:srgbClr val="000000"/>
                  </a:solidFill>
                </a:rPr>
                <a:t> Pose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92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嬰兒猝死症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ED997F86-092F-4C8C-81C5-5F5535557B8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三軍總醫院對於此症的說明：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一個原本無異狀的嬰兒，</a:t>
            </a:r>
            <a:r>
              <a:rPr lang="zh-TW" altLang="en-US" dirty="0">
                <a:solidFill>
                  <a:srgbClr val="C00000"/>
                </a:solidFill>
              </a:rPr>
              <a:t>突然且無法預期的死亡</a:t>
            </a:r>
            <a:r>
              <a:rPr lang="zh-TW" altLang="en-US" dirty="0">
                <a:solidFill>
                  <a:srgbClr val="000000"/>
                </a:solidFill>
              </a:rPr>
              <a:t>，常發生在嬰兒睡眠時，並在事後的屍體解剖檢查中找不到其真正致死原因。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目前對於此症的真正成因仍不清楚，風險因素包含嬰兒因</a:t>
            </a:r>
            <a:r>
              <a:rPr lang="zh-TW" altLang="en-US" dirty="0">
                <a:solidFill>
                  <a:srgbClr val="C00000"/>
                </a:solidFill>
              </a:rPr>
              <a:t>溢奶或嘔吐</a:t>
            </a:r>
            <a:r>
              <a:rPr lang="zh-TW" altLang="en-US" dirty="0">
                <a:solidFill>
                  <a:srgbClr val="000000"/>
                </a:solidFill>
              </a:rPr>
              <a:t>產生呼吸道緊縮反射及憋氣，或因</a:t>
            </a:r>
            <a:r>
              <a:rPr lang="zh-TW" altLang="en-US" dirty="0">
                <a:solidFill>
                  <a:srgbClr val="C00000"/>
                </a:solidFill>
              </a:rPr>
              <a:t>翻身及趴睡</a:t>
            </a:r>
            <a:r>
              <a:rPr lang="zh-TW" altLang="en-US" dirty="0">
                <a:solidFill>
                  <a:srgbClr val="000000"/>
                </a:solidFill>
              </a:rPr>
              <a:t>致使呼吸困難，而窒息死亡等原因。</a:t>
            </a:r>
          </a:p>
        </p:txBody>
      </p:sp>
    </p:spTree>
    <p:extLst>
      <p:ext uri="{BB962C8B-B14F-4D97-AF65-F5344CB8AC3E}">
        <p14:creationId xmlns:p14="http://schemas.microsoft.com/office/powerpoint/2010/main" val="79797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(3/8)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趴躺，</a:t>
            </a:r>
            <a:r>
              <a:rPr lang="zh-TW" altLang="en-US" dirty="0">
                <a:solidFill>
                  <a:srgbClr val="C00000"/>
                </a:solidFill>
              </a:rPr>
              <a:t>效果不佳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11CBB5E-52E1-445B-87A8-F4E0C14409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9" r="13243"/>
          <a:stretch/>
        </p:blipFill>
        <p:spPr>
          <a:xfrm>
            <a:off x="797716" y="2996952"/>
            <a:ext cx="2592288" cy="21600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61C9F171-C9DA-4F9F-A0A3-E742927626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0" r="13642"/>
          <a:stretch/>
        </p:blipFill>
        <p:spPr>
          <a:xfrm>
            <a:off x="6232625" y="2996952"/>
            <a:ext cx="2592288" cy="2160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DEA047E-0775-4978-B6A9-13DCF6BDD4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3" t="546" r="18871" b="-546"/>
          <a:stretch/>
        </p:blipFill>
        <p:spPr>
          <a:xfrm>
            <a:off x="3515170" y="2996952"/>
            <a:ext cx="2592289" cy="2160000"/>
          </a:xfrm>
          <a:prstGeom prst="rect">
            <a:avLst/>
          </a:prstGeom>
        </p:spPr>
      </p:pic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B4EF52F6-CC5A-4F1C-BE42-921768CF71E5}"/>
              </a:ext>
            </a:extLst>
          </p:cNvPr>
          <p:cNvSpPr txBox="1">
            <a:spLocks/>
          </p:cNvSpPr>
          <p:nvPr/>
        </p:nvSpPr>
        <p:spPr bwMode="auto">
          <a:xfrm>
            <a:off x="1301772" y="5187987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原始影像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FEB42BC0-41D8-4C82-8EC9-8FB98E95E7EC}"/>
              </a:ext>
            </a:extLst>
          </p:cNvPr>
          <p:cNvSpPr txBox="1">
            <a:spLocks/>
          </p:cNvSpPr>
          <p:nvPr/>
        </p:nvSpPr>
        <p:spPr bwMode="auto">
          <a:xfrm>
            <a:off x="4019226" y="5192210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en-US" altLang="zh-TW" sz="2000" dirty="0" err="1">
                <a:solidFill>
                  <a:srgbClr val="000000"/>
                </a:solidFill>
              </a:rPr>
              <a:t>OpenPose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088D9079-B9E8-454E-8390-E1CA99D7860F}"/>
              </a:ext>
            </a:extLst>
          </p:cNvPr>
          <p:cNvSpPr txBox="1">
            <a:spLocks/>
          </p:cNvSpPr>
          <p:nvPr/>
        </p:nvSpPr>
        <p:spPr bwMode="auto">
          <a:xfrm>
            <a:off x="6426236" y="5191714"/>
            <a:ext cx="2205065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en-US" altLang="zh-TW" sz="2000" dirty="0" err="1">
                <a:solidFill>
                  <a:srgbClr val="000000"/>
                </a:solidFill>
              </a:rPr>
              <a:t>MediaPipe</a:t>
            </a:r>
            <a:r>
              <a:rPr lang="en-US" altLang="zh-TW" sz="2000" dirty="0">
                <a:solidFill>
                  <a:srgbClr val="000000"/>
                </a:solidFill>
              </a:rPr>
              <a:t> Pose</a:t>
            </a:r>
          </a:p>
        </p:txBody>
      </p:sp>
    </p:spTree>
    <p:extLst>
      <p:ext uri="{BB962C8B-B14F-4D97-AF65-F5344CB8AC3E}">
        <p14:creationId xmlns:p14="http://schemas.microsoft.com/office/powerpoint/2010/main" val="346418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(4/8)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又因本研究目標為從非限定視角辨識嬰兒動作，而</a:t>
            </a:r>
            <a:r>
              <a:rPr lang="zh-TW" altLang="en-US" dirty="0">
                <a:solidFill>
                  <a:srgbClr val="C00000"/>
                </a:solidFill>
              </a:rPr>
              <a:t>骨架圖</a:t>
            </a:r>
            <a:r>
              <a:rPr lang="zh-TW" altLang="en-US" dirty="0">
                <a:solidFill>
                  <a:srgbClr val="000000"/>
                </a:solidFill>
              </a:rPr>
              <a:t>在俯視及平視中，多有</a:t>
            </a:r>
            <a:r>
              <a:rPr lang="zh-TW" altLang="en-US" dirty="0">
                <a:solidFill>
                  <a:srgbClr val="C00000"/>
                </a:solidFill>
              </a:rPr>
              <a:t>相似</a:t>
            </a:r>
            <a:r>
              <a:rPr lang="zh-TW" altLang="en-US" dirty="0">
                <a:solidFill>
                  <a:srgbClr val="000000"/>
                </a:solidFill>
              </a:rPr>
              <a:t>之處。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59C3DB4-DADE-44F2-BD36-215E8626A5D7}"/>
              </a:ext>
            </a:extLst>
          </p:cNvPr>
          <p:cNvGrpSpPr/>
          <p:nvPr/>
        </p:nvGrpSpPr>
        <p:grpSpPr>
          <a:xfrm>
            <a:off x="2457604" y="3080149"/>
            <a:ext cx="4643647" cy="3301179"/>
            <a:chOff x="2457604" y="2974473"/>
            <a:chExt cx="4643647" cy="3301179"/>
          </a:xfrm>
        </p:grpSpPr>
        <p:sp>
          <p:nvSpPr>
            <p:cNvPr id="17" name="內容版面配置區 2">
              <a:extLst>
                <a:ext uri="{FF2B5EF4-FFF2-40B4-BE49-F238E27FC236}">
                  <a16:creationId xmlns:a16="http://schemas.microsoft.com/office/drawing/2014/main" id="{B4EF52F6-CC5A-4F1C-BE42-921768CF71E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457604" y="5885952"/>
              <a:ext cx="213395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俯視嬰兒躺姿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8" name="內容版面配置區 2">
              <a:extLst>
                <a:ext uri="{FF2B5EF4-FFF2-40B4-BE49-F238E27FC236}">
                  <a16:creationId xmlns:a16="http://schemas.microsoft.com/office/drawing/2014/main" id="{FEB42BC0-41D8-4C82-8EC9-8FB98E95E7E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967294" y="5885952"/>
              <a:ext cx="213395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平視嬰兒坐姿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ED0AAF75-7312-4FBB-9055-F707A7B6E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5715" y="2974473"/>
              <a:ext cx="1777116" cy="2880000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A3CC53C5-1EBF-40B0-B46D-22C452ACA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76440" y="2974473"/>
              <a:ext cx="1696287" cy="28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771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(5/8)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因此，本文最終使用深度學習技術進行嬰兒動作辨識，使用自行收集之資料集，訓練可</a:t>
            </a:r>
            <a:r>
              <a:rPr lang="zh-TW" altLang="en-US" dirty="0">
                <a:solidFill>
                  <a:srgbClr val="C00000"/>
                </a:solidFill>
              </a:rPr>
              <a:t>辨識四種嬰兒基礎姿勢之模型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本部分流程：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EC58FDF-9344-49D1-BF0E-15076A4AF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4" y="3957931"/>
            <a:ext cx="8640000" cy="2067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6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(6/8) </a:t>
            </a:r>
            <a:r>
              <a:rPr lang="zh-TW" altLang="en-US" b="0" dirty="0">
                <a:solidFill>
                  <a:srgbClr val="000000"/>
                </a:solidFill>
              </a:rPr>
              <a:t>－</a:t>
            </a:r>
            <a:r>
              <a:rPr lang="en-US" altLang="zh-TW" b="0" dirty="0">
                <a:solidFill>
                  <a:srgbClr val="000000"/>
                </a:solidFill>
              </a:rPr>
              <a:t> </a:t>
            </a:r>
            <a:r>
              <a:rPr lang="zh-TW" altLang="en-US" b="0" dirty="0">
                <a:solidFill>
                  <a:srgbClr val="000000"/>
                </a:solidFill>
              </a:rPr>
              <a:t>嬰兒姿勢資料集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起初，將嬰兒姿勢分為五類：正躺、趴睡、爬行、坐姿及站立，而</a:t>
            </a:r>
            <a:r>
              <a:rPr lang="zh-TW" altLang="en-US" dirty="0">
                <a:solidFill>
                  <a:srgbClr val="C00000"/>
                </a:solidFill>
              </a:rPr>
              <a:t>趴睡及爬行</a:t>
            </a:r>
            <a:r>
              <a:rPr lang="zh-TW" altLang="en-US" dirty="0">
                <a:solidFill>
                  <a:srgbClr val="000000"/>
                </a:solidFill>
              </a:rPr>
              <a:t>兩類時常發生互相誤判。推測原因為皆腹面朝下，僅四肢及軀體不同。但若接續細分，將使分類過細。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F4CE92D-A811-440D-89BF-FC7259F4A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7" y="3857310"/>
            <a:ext cx="2640000" cy="198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4A45277-E032-431C-A46A-6AC5712D7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162" y="3833326"/>
            <a:ext cx="2640000" cy="1980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B9F48B01-8AE2-4988-8DBE-044DB1635C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188" y="3803798"/>
            <a:ext cx="2640000" cy="1980000"/>
          </a:xfrm>
          <a:prstGeom prst="rect">
            <a:avLst/>
          </a:prstGeom>
        </p:spPr>
      </p:pic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C0A47E38-D324-43F2-BA9D-53C213F40BBA}"/>
              </a:ext>
            </a:extLst>
          </p:cNvPr>
          <p:cNvSpPr txBox="1">
            <a:spLocks/>
          </p:cNvSpPr>
          <p:nvPr/>
        </p:nvSpPr>
        <p:spPr bwMode="auto">
          <a:xfrm>
            <a:off x="746499" y="5873129"/>
            <a:ext cx="25612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四肢及軀體皆貼地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12050B77-1EAC-4F79-8DDF-2218BA47DE8B}"/>
              </a:ext>
            </a:extLst>
          </p:cNvPr>
          <p:cNvSpPr txBox="1">
            <a:spLocks/>
          </p:cNvSpPr>
          <p:nvPr/>
        </p:nvSpPr>
        <p:spPr bwMode="auto">
          <a:xfrm>
            <a:off x="3512243" y="5873129"/>
            <a:ext cx="267583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僅手掌與小腿貼地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6F6039EC-DE05-4B9A-B62C-42B199618E7C}"/>
              </a:ext>
            </a:extLst>
          </p:cNvPr>
          <p:cNvSpPr txBox="1">
            <a:spLocks/>
          </p:cNvSpPr>
          <p:nvPr/>
        </p:nvSpPr>
        <p:spPr bwMode="auto">
          <a:xfrm>
            <a:off x="6335269" y="5873129"/>
            <a:ext cx="267583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zh-TW" altLang="en-US" sz="2000" dirty="0">
                <a:solidFill>
                  <a:srgbClr val="000000"/>
                </a:solidFill>
              </a:rPr>
              <a:t>僅手掌與腳掌貼地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35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(7/8) </a:t>
            </a:r>
            <a:r>
              <a:rPr lang="zh-TW" altLang="en-US" b="0" dirty="0">
                <a:solidFill>
                  <a:srgbClr val="000000"/>
                </a:solidFill>
              </a:rPr>
              <a:t>－</a:t>
            </a:r>
            <a:r>
              <a:rPr lang="en-US" altLang="zh-TW" b="0" dirty="0">
                <a:solidFill>
                  <a:srgbClr val="000000"/>
                </a:solidFill>
              </a:rPr>
              <a:t> </a:t>
            </a:r>
            <a:r>
              <a:rPr lang="zh-TW" altLang="en-US" b="0" dirty="0">
                <a:solidFill>
                  <a:srgbClr val="000000"/>
                </a:solidFill>
              </a:rPr>
              <a:t>嬰兒姿勢資料集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最終，將嬰兒姿勢分為基礎四類：</a:t>
            </a:r>
            <a:r>
              <a:rPr lang="zh-TW" altLang="en-US" dirty="0">
                <a:solidFill>
                  <a:srgbClr val="C00000"/>
                </a:solidFill>
              </a:rPr>
              <a:t>正躺、趴躺、坐姿及站立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9A7A70-AD7D-4EE0-9765-E43F4AC0ED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3" t="55682" r="62262" b="3125"/>
          <a:stretch/>
        </p:blipFill>
        <p:spPr>
          <a:xfrm>
            <a:off x="7292010" y="3255771"/>
            <a:ext cx="1532903" cy="216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3C90918A-2243-439E-868F-50739B4C08A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5" t="8436" r="64435" b="47764"/>
          <a:stretch/>
        </p:blipFill>
        <p:spPr>
          <a:xfrm>
            <a:off x="5513743" y="3236824"/>
            <a:ext cx="1601798" cy="2160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D182F637-0EC0-40F1-B44F-D8812B6E2A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45" t="10380" r="1507" b="54579"/>
          <a:stretch/>
        </p:blipFill>
        <p:spPr>
          <a:xfrm>
            <a:off x="370946" y="3956824"/>
            <a:ext cx="2295946" cy="144000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6101356F-8920-4D04-AC71-01E9728D4AE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t="58941" r="53389" b="9329"/>
          <a:stretch/>
        </p:blipFill>
        <p:spPr>
          <a:xfrm>
            <a:off x="2843361" y="3956824"/>
            <a:ext cx="2493913" cy="1440000"/>
          </a:xfrm>
          <a:prstGeom prst="rect">
            <a:avLst/>
          </a:prstGeom>
        </p:spPr>
      </p:pic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8FAD68F3-292F-411C-8DB4-8136FA4725DF}"/>
              </a:ext>
            </a:extLst>
          </p:cNvPr>
          <p:cNvSpPr txBox="1">
            <a:spLocks/>
          </p:cNvSpPr>
          <p:nvPr/>
        </p:nvSpPr>
        <p:spPr bwMode="auto">
          <a:xfrm>
            <a:off x="974320" y="5435315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正躺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20" name="內容版面配置區 2">
            <a:extLst>
              <a:ext uri="{FF2B5EF4-FFF2-40B4-BE49-F238E27FC236}">
                <a16:creationId xmlns:a16="http://schemas.microsoft.com/office/drawing/2014/main" id="{7E48CEC4-3C28-464B-B596-08722F0BBA4E}"/>
              </a:ext>
            </a:extLst>
          </p:cNvPr>
          <p:cNvSpPr txBox="1">
            <a:spLocks/>
          </p:cNvSpPr>
          <p:nvPr/>
        </p:nvSpPr>
        <p:spPr bwMode="auto">
          <a:xfrm>
            <a:off x="5770043" y="5435315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zh-TW" altLang="en-US" sz="2000" dirty="0">
                <a:solidFill>
                  <a:srgbClr val="000000"/>
                </a:solidFill>
              </a:rPr>
              <a:t>坐姿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236E0CA9-26AF-491B-A7B6-7C7E1728E7C0}"/>
              </a:ext>
            </a:extLst>
          </p:cNvPr>
          <p:cNvSpPr txBox="1">
            <a:spLocks/>
          </p:cNvSpPr>
          <p:nvPr/>
        </p:nvSpPr>
        <p:spPr bwMode="auto">
          <a:xfrm>
            <a:off x="7513862" y="5431266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(d) </a:t>
            </a:r>
            <a:r>
              <a:rPr lang="zh-TW" altLang="en-US" sz="2000" dirty="0">
                <a:solidFill>
                  <a:srgbClr val="000000"/>
                </a:solidFill>
              </a:rPr>
              <a:t>站立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E524627B-CABF-4240-98FF-1112BD89C9EB}"/>
              </a:ext>
            </a:extLst>
          </p:cNvPr>
          <p:cNvSpPr txBox="1">
            <a:spLocks/>
          </p:cNvSpPr>
          <p:nvPr/>
        </p:nvSpPr>
        <p:spPr bwMode="auto">
          <a:xfrm>
            <a:off x="3545718" y="5435315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趴躺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97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(8/8) </a:t>
            </a:r>
            <a:r>
              <a:rPr lang="zh-TW" altLang="en-US" b="0" dirty="0">
                <a:solidFill>
                  <a:srgbClr val="000000"/>
                </a:solidFill>
              </a:rPr>
              <a:t>－</a:t>
            </a:r>
            <a:r>
              <a:rPr lang="en-US" altLang="zh-TW" b="0" dirty="0">
                <a:solidFill>
                  <a:srgbClr val="000000"/>
                </a:solidFill>
              </a:rPr>
              <a:t> </a:t>
            </a:r>
            <a:r>
              <a:rPr lang="zh-TW" altLang="en-US" b="0" dirty="0">
                <a:solidFill>
                  <a:srgbClr val="000000"/>
                </a:solidFill>
              </a:rPr>
              <a:t>模型訓練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本研究為了能有較廣泛的使用情境，所收集之嬰兒影像不限定拍攝視角，包含俯視及平視等，共</a:t>
            </a:r>
            <a:r>
              <a:rPr lang="en-US" altLang="zh-TW" dirty="0">
                <a:solidFill>
                  <a:srgbClr val="C00000"/>
                </a:solidFill>
              </a:rPr>
              <a:t>15416</a:t>
            </a:r>
            <a:r>
              <a:rPr lang="zh-TW" altLang="en-US" dirty="0">
                <a:solidFill>
                  <a:srgbClr val="000000"/>
                </a:solidFill>
              </a:rPr>
              <a:t>張影像，分為訓練、測試及驗證集各</a:t>
            </a:r>
            <a:r>
              <a:rPr lang="en-US" altLang="zh-TW" dirty="0">
                <a:solidFill>
                  <a:srgbClr val="000000"/>
                </a:solidFill>
              </a:rPr>
              <a:t>70%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25%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000000"/>
                </a:solidFill>
              </a:rPr>
              <a:t>5%</a:t>
            </a:r>
            <a:r>
              <a:rPr lang="zh-TW" altLang="en-US" dirty="0">
                <a:solidFill>
                  <a:srgbClr val="000000"/>
                </a:solidFill>
              </a:rPr>
              <a:t>，即各有</a:t>
            </a:r>
            <a:r>
              <a:rPr lang="en-US" altLang="zh-TW" dirty="0">
                <a:solidFill>
                  <a:srgbClr val="000000"/>
                </a:solidFill>
              </a:rPr>
              <a:t>10815</a:t>
            </a:r>
            <a:r>
              <a:rPr lang="zh-TW" altLang="en-US" dirty="0">
                <a:solidFill>
                  <a:srgbClr val="000000"/>
                </a:solidFill>
              </a:rPr>
              <a:t>張、</a:t>
            </a:r>
            <a:r>
              <a:rPr lang="en-US" altLang="zh-TW" dirty="0">
                <a:solidFill>
                  <a:srgbClr val="000000"/>
                </a:solidFill>
              </a:rPr>
              <a:t>3857</a:t>
            </a:r>
            <a:r>
              <a:rPr lang="zh-TW" altLang="en-US" dirty="0">
                <a:solidFill>
                  <a:srgbClr val="000000"/>
                </a:solidFill>
              </a:rPr>
              <a:t>張及</a:t>
            </a:r>
            <a:r>
              <a:rPr lang="en-US" altLang="zh-TW" dirty="0">
                <a:solidFill>
                  <a:srgbClr val="000000"/>
                </a:solidFill>
              </a:rPr>
              <a:t>744</a:t>
            </a:r>
            <a:r>
              <a:rPr lang="zh-TW" altLang="en-US" dirty="0">
                <a:solidFill>
                  <a:srgbClr val="000000"/>
                </a:solidFill>
              </a:rPr>
              <a:t>張影像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進行姿勢辨識模型之訓練，最終達成辨識四種嬰兒姿勢：正躺、趴躺、坐姿及站立。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27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56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30858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危險情境判斷方法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在實際情境中，當嬰兒做出具危險性行為時，須持續一段時間才會導致危險發生，並不須判斷一幀畫面為警示狀態，就立即通知照護者。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因此，本系統使用一變數累積模型判斷嬰兒狀態為警示之幀數，當此變數</a:t>
            </a:r>
            <a:r>
              <a:rPr lang="zh-TW" altLang="en-US" dirty="0">
                <a:solidFill>
                  <a:srgbClr val="C00000"/>
                </a:solidFill>
              </a:rPr>
              <a:t>超過閥值</a:t>
            </a:r>
            <a:r>
              <a:rPr lang="zh-TW" altLang="en-US" dirty="0">
                <a:solidFill>
                  <a:srgbClr val="000000"/>
                </a:solidFill>
              </a:rPr>
              <a:t>時，才會發出警示。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79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臉部偵測準確度實驗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70271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(1/6)</a:t>
            </a:r>
            <a:r>
              <a:rPr lang="zh-TW" altLang="en-US" sz="3200" b="0" dirty="0">
                <a:solidFill>
                  <a:srgbClr val="000000"/>
                </a:solidFill>
              </a:rPr>
              <a:t> － 目的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在收集嬰兒臉部資料集時，需針對嬰兒影像擷取出臉部範圍，以接續臉部遮擋辨識階段。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為了使本系統擁有較佳的臉部偵測準確性且兼具執行效能，分別進行兩項實驗，以驗證：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先使用 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演算法，此法雖召回率低，但其準確度很高，故能利用其</a:t>
            </a:r>
            <a:r>
              <a:rPr lang="zh-TW" altLang="en-US" dirty="0">
                <a:solidFill>
                  <a:srgbClr val="C00000"/>
                </a:solidFill>
              </a:rPr>
              <a:t>時間優勢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若 </a:t>
            </a:r>
            <a:r>
              <a:rPr lang="en-US" altLang="zh-TW" dirty="0">
                <a:solidFill>
                  <a:srgbClr val="0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 未找到嬰兒臉部，則接續使用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 演算法，利用其</a:t>
            </a:r>
            <a:r>
              <a:rPr lang="zh-TW" altLang="en-US" dirty="0">
                <a:solidFill>
                  <a:srgbClr val="C00000"/>
                </a:solidFill>
              </a:rPr>
              <a:t>正確率及準確率皆高</a:t>
            </a:r>
            <a:r>
              <a:rPr lang="zh-TW" altLang="en-US" dirty="0">
                <a:solidFill>
                  <a:srgbClr val="000000"/>
                </a:solidFill>
              </a:rPr>
              <a:t>之優點。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17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</a:rPr>
              <a:t>(3/4)</a:t>
            </a:r>
            <a:r>
              <a:rPr lang="zh-TW" altLang="en-US" b="0" dirty="0">
                <a:solidFill>
                  <a:srgbClr val="000000"/>
                </a:solidFill>
              </a:rPr>
              <a:t> － 實際狀況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ED997F86-092F-4C8C-81C5-5F5535557B8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嬰兒發生溢奶、物品遮蓋口鼻、自行翻身或站立時，而照護者正在泡奶或如廁等，無法及時排除狀況，可能導致憾事發生。</a:t>
            </a:r>
          </a:p>
        </p:txBody>
      </p:sp>
    </p:spTree>
    <p:extLst>
      <p:ext uri="{BB962C8B-B14F-4D97-AF65-F5344CB8AC3E}">
        <p14:creationId xmlns:p14="http://schemas.microsoft.com/office/powerpoint/2010/main" val="19168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(2/6)</a:t>
            </a:r>
            <a:r>
              <a:rPr lang="zh-TW" altLang="en-US" sz="3200" b="0" dirty="0">
                <a:solidFill>
                  <a:srgbClr val="000000"/>
                </a:solidFill>
              </a:rPr>
              <a:t> － 設計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本實驗使用</a:t>
            </a:r>
            <a:r>
              <a:rPr lang="en-US" altLang="zh-TW" dirty="0">
                <a:solidFill>
                  <a:srgbClr val="000000"/>
                </a:solidFill>
              </a:rPr>
              <a:t>3.3.1</a:t>
            </a:r>
            <a:r>
              <a:rPr lang="zh-TW" altLang="en-US" dirty="0">
                <a:solidFill>
                  <a:srgbClr val="000000"/>
                </a:solidFill>
              </a:rPr>
              <a:t>節之嬰兒姿勢資料集，分析 </a:t>
            </a:r>
            <a:r>
              <a:rPr lang="en-US" altLang="zh-TW" dirty="0">
                <a:solidFill>
                  <a:srgbClr val="C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MTCNN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等臉部偵測演算法，計算其臉部擷取之</a:t>
            </a:r>
            <a:r>
              <a:rPr lang="zh-TW" altLang="en-US" dirty="0">
                <a:solidFill>
                  <a:srgbClr val="C00000"/>
                </a:solidFill>
              </a:rPr>
              <a:t>準確度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93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(3/6)</a:t>
            </a:r>
            <a:r>
              <a:rPr lang="zh-TW" altLang="en-US" sz="3200" b="0" dirty="0">
                <a:solidFill>
                  <a:srgbClr val="000000"/>
                </a:solidFill>
              </a:rPr>
              <a:t> － 評估方式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針對四項演算法之準確度進行比較，將嬰兒臉部偵測結果影像進行分類標註，以計算出各演算法之</a:t>
            </a:r>
            <a:r>
              <a:rPr lang="en-US" altLang="zh-TW" dirty="0">
                <a:solidFill>
                  <a:srgbClr val="C00000"/>
                </a:solidFill>
              </a:rPr>
              <a:t>accuracy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precision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C00000"/>
                </a:solidFill>
              </a:rPr>
              <a:t>recall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82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(4/6)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MTCNN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accuracy: 90.20%, precision: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94.76%,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recall: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90.93%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accuracy: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C00000"/>
                </a:solidFill>
              </a:rPr>
              <a:t>99.78%</a:t>
            </a:r>
            <a:r>
              <a:rPr lang="en-US" altLang="zh-TW" dirty="0">
                <a:solidFill>
                  <a:srgbClr val="000000"/>
                </a:solidFill>
              </a:rPr>
              <a:t>,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precision: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C00000"/>
                </a:solidFill>
              </a:rPr>
              <a:t>99.75%</a:t>
            </a:r>
            <a:r>
              <a:rPr lang="en-US" altLang="zh-TW" dirty="0">
                <a:solidFill>
                  <a:srgbClr val="000000"/>
                </a:solidFill>
              </a:rPr>
              <a:t>,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recall: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C00000"/>
                </a:solidFill>
              </a:rPr>
              <a:t>99.91%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0B3F99D-C71C-480F-9DCD-37876EDD0C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3" r="1475"/>
          <a:stretch/>
        </p:blipFill>
        <p:spPr>
          <a:xfrm>
            <a:off x="546992" y="4201210"/>
            <a:ext cx="4124740" cy="1980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08DFF9EC-5658-4778-BD77-A44A973A5A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6" r="1954"/>
          <a:stretch/>
        </p:blipFill>
        <p:spPr>
          <a:xfrm>
            <a:off x="4810538" y="4221088"/>
            <a:ext cx="4134679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0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(5/6)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0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之實驗結果中，多數影像誤判為無臉，即影像中有嬰兒臉部畫面，但演算法未偵測之，故僅關注判斷為有臉之數據。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OpenCV</a:t>
            </a:r>
            <a:r>
              <a:rPr lang="en-US" altLang="zh-TW" sz="2400" dirty="0">
                <a:solidFill>
                  <a:srgbClr val="000000"/>
                </a:solidFill>
              </a:rPr>
              <a:t> – precision: 79.90%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SSD</a:t>
            </a:r>
            <a:r>
              <a:rPr lang="en-US" altLang="zh-TW" sz="2400" dirty="0">
                <a:solidFill>
                  <a:srgbClr val="000000"/>
                </a:solidFill>
              </a:rPr>
              <a:t> – precision: </a:t>
            </a:r>
            <a:r>
              <a:rPr lang="en-US" altLang="zh-TW" sz="2400" dirty="0">
                <a:solidFill>
                  <a:srgbClr val="C00000"/>
                </a:solidFill>
              </a:rPr>
              <a:t>99.90%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C082BB8-A7D7-4473-8E9F-00F2CD682E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92" r="2399"/>
          <a:stretch/>
        </p:blipFill>
        <p:spPr>
          <a:xfrm>
            <a:off x="814760" y="4581128"/>
            <a:ext cx="3855389" cy="1620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745693E-D54B-44DE-849C-DDB35899E3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82" r="1742"/>
          <a:stretch/>
        </p:blipFill>
        <p:spPr>
          <a:xfrm>
            <a:off x="4840399" y="4581128"/>
            <a:ext cx="3882226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1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(6/6)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因此，透過本實驗結果可得出選用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 演算法進行嬰兒臉部偵測，可擁有較佳的偵測</a:t>
            </a:r>
            <a:r>
              <a:rPr lang="zh-TW" altLang="en-US" dirty="0">
                <a:solidFill>
                  <a:srgbClr val="C00000"/>
                </a:solidFill>
              </a:rPr>
              <a:t>準確度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35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臉部偵測執行時間實驗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655550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(1/4)</a:t>
            </a:r>
            <a:r>
              <a:rPr lang="zh-TW" altLang="en-US" sz="3200" b="0" dirty="0">
                <a:solidFill>
                  <a:srgbClr val="000000"/>
                </a:solidFill>
              </a:rPr>
              <a:t> － 目的與設計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本研究進行嬰兒臉部偵測除了考量準確度外，亦希望提升整體系統之執行效率。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本實驗使用</a:t>
            </a:r>
            <a:r>
              <a:rPr lang="en-US" altLang="zh-TW" dirty="0">
                <a:solidFill>
                  <a:srgbClr val="000000"/>
                </a:solidFill>
              </a:rPr>
              <a:t>3.3.1</a:t>
            </a:r>
            <a:r>
              <a:rPr lang="zh-TW" altLang="en-US" dirty="0">
                <a:solidFill>
                  <a:srgbClr val="000000"/>
                </a:solidFill>
              </a:rPr>
              <a:t>節之嬰兒姿勢資料集，分析 </a:t>
            </a:r>
            <a:r>
              <a:rPr lang="en-US" altLang="zh-TW" dirty="0">
                <a:solidFill>
                  <a:srgbClr val="C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MTCNN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等臉部偵測演算法之</a:t>
            </a:r>
            <a:r>
              <a:rPr lang="zh-TW" altLang="en-US" dirty="0">
                <a:solidFill>
                  <a:srgbClr val="C00000"/>
                </a:solidFill>
              </a:rPr>
              <a:t>執行時間</a:t>
            </a:r>
            <a:r>
              <a:rPr lang="zh-TW" altLang="en-US" dirty="0">
                <a:solidFill>
                  <a:srgbClr val="000000"/>
                </a:solidFill>
              </a:rPr>
              <a:t>，以驗證適合本系統之演算法。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421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(2/4)</a:t>
            </a:r>
            <a:r>
              <a:rPr lang="zh-TW" altLang="en-US" sz="3200" b="0" dirty="0">
                <a:solidFill>
                  <a:srgbClr val="000000"/>
                </a:solidFill>
              </a:rPr>
              <a:t> － 評估方式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針對四項演算法之執行速度進行比較，透過計算演算法偵測</a:t>
            </a:r>
            <a:r>
              <a:rPr lang="en-US" altLang="zh-TW" dirty="0">
                <a:solidFill>
                  <a:srgbClr val="C00000"/>
                </a:solidFill>
              </a:rPr>
              <a:t>15416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張資料集所花費之時間，計算各演算法平均偵測一張影像之執行時間。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29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(3/4)</a:t>
            </a:r>
            <a:r>
              <a:rPr lang="zh-TW" altLang="en-US" sz="3200" b="0" dirty="0">
                <a:solidFill>
                  <a:srgbClr val="000000"/>
                </a:solidFill>
              </a:rPr>
              <a:t> －結果與分析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四項演算法平均每張影像偵測用時：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0.07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C00000"/>
                </a:solidFill>
              </a:rPr>
              <a:t>：</a:t>
            </a:r>
            <a:r>
              <a:rPr lang="en-US" altLang="zh-TW" dirty="0">
                <a:solidFill>
                  <a:srgbClr val="C00000"/>
                </a:solidFill>
              </a:rPr>
              <a:t>0.04</a:t>
            </a:r>
            <a:r>
              <a:rPr lang="zh-TW" altLang="en-US" dirty="0">
                <a:solidFill>
                  <a:srgbClr val="C00000"/>
                </a:solidFill>
              </a:rPr>
              <a:t>秒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MTCNN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0.50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1.33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因此，透過本實驗可得出使用 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演算法進行嬰兒臉部偵測，將可擁有較佳的</a:t>
            </a:r>
            <a:r>
              <a:rPr lang="zh-TW" altLang="en-US" dirty="0">
                <a:solidFill>
                  <a:srgbClr val="C00000"/>
                </a:solidFill>
              </a:rPr>
              <a:t>偵測速度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55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(4/4)</a:t>
            </a:r>
            <a:r>
              <a:rPr lang="zh-TW" altLang="en-US" sz="3200" b="0" dirty="0">
                <a:solidFill>
                  <a:srgbClr val="000000"/>
                </a:solidFill>
              </a:rPr>
              <a:t> －結果與分析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總結 </a:t>
            </a:r>
            <a:r>
              <a:rPr lang="en-US" altLang="zh-TW" dirty="0">
                <a:solidFill>
                  <a:srgbClr val="000000"/>
                </a:solidFill>
              </a:rPr>
              <a:t>4.1 </a:t>
            </a:r>
            <a:r>
              <a:rPr lang="zh-TW" altLang="en-US" dirty="0">
                <a:solidFill>
                  <a:srgbClr val="000000"/>
                </a:solidFill>
              </a:rPr>
              <a:t>節與 </a:t>
            </a:r>
            <a:r>
              <a:rPr lang="en-US" altLang="zh-TW" dirty="0">
                <a:solidFill>
                  <a:srgbClr val="000000"/>
                </a:solidFill>
              </a:rPr>
              <a:t>4.2 </a:t>
            </a:r>
            <a:r>
              <a:rPr lang="zh-TW" altLang="en-US" dirty="0">
                <a:solidFill>
                  <a:srgbClr val="000000"/>
                </a:solidFill>
              </a:rPr>
              <a:t>節之實驗結果，驗證本系統</a:t>
            </a:r>
            <a:r>
              <a:rPr lang="zh-TW" altLang="en-US" dirty="0">
                <a:solidFill>
                  <a:srgbClr val="C00000"/>
                </a:solidFill>
              </a:rPr>
              <a:t>先使用 </a:t>
            </a:r>
            <a:r>
              <a:rPr lang="en-US" altLang="zh-TW" dirty="0">
                <a:solidFill>
                  <a:srgbClr val="C00000"/>
                </a:solidFill>
              </a:rPr>
              <a:t>SSD </a:t>
            </a:r>
            <a:r>
              <a:rPr lang="zh-TW" altLang="en-US" dirty="0">
                <a:solidFill>
                  <a:srgbClr val="C00000"/>
                </a:solidFill>
              </a:rPr>
              <a:t>演算法</a:t>
            </a:r>
            <a:r>
              <a:rPr lang="zh-TW" altLang="en-US" dirty="0">
                <a:solidFill>
                  <a:srgbClr val="000000"/>
                </a:solidFill>
              </a:rPr>
              <a:t>偵測嬰兒臉部，未如期找到目標時，則</a:t>
            </a:r>
            <a:r>
              <a:rPr lang="zh-TW" altLang="en-US" dirty="0">
                <a:solidFill>
                  <a:srgbClr val="C00000"/>
                </a:solidFill>
              </a:rPr>
              <a:t>改以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C00000"/>
                </a:solidFill>
              </a:rPr>
              <a:t>演算法</a:t>
            </a:r>
            <a:r>
              <a:rPr lang="zh-TW" altLang="en-US" dirty="0">
                <a:solidFill>
                  <a:srgbClr val="000000"/>
                </a:solidFill>
              </a:rPr>
              <a:t>偵測，達成兼具準確性及執行效率之系統目標。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30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既有機制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5F719FB4-7458-430A-8E5C-426A7D3AA4E2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感測器</a:t>
            </a:r>
            <a:r>
              <a:rPr lang="zh-TW" altLang="en-US" dirty="0">
                <a:solidFill>
                  <a:srgbClr val="000000"/>
                </a:solidFill>
              </a:rPr>
              <a:t>量測嬰兒特定生理訊號：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偵測種類</a:t>
            </a:r>
            <a:r>
              <a:rPr lang="zh-TW" altLang="en-US" dirty="0">
                <a:solidFill>
                  <a:srgbClr val="C00000"/>
                </a:solidFill>
              </a:rPr>
              <a:t>單一</a:t>
            </a:r>
            <a:r>
              <a:rPr lang="zh-TW" altLang="en-US" dirty="0">
                <a:solidFill>
                  <a:srgbClr val="000000"/>
                </a:solidFill>
              </a:rPr>
              <a:t>，若欲增加其他功能，須裝設更多不同種類的感測器。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可能</a:t>
            </a:r>
            <a:r>
              <a:rPr lang="zh-TW" altLang="en-US" dirty="0">
                <a:solidFill>
                  <a:srgbClr val="C00000"/>
                </a:solidFill>
              </a:rPr>
              <a:t>影響嬰兒活動</a:t>
            </a:r>
            <a:r>
              <a:rPr lang="zh-TW" altLang="en-US" dirty="0">
                <a:solidFill>
                  <a:srgbClr val="000000"/>
                </a:solidFill>
              </a:rPr>
              <a:t>，且具潛在危險性，如：裝置纏繞或誤食等。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電腦視覺</a:t>
            </a:r>
            <a:r>
              <a:rPr lang="zh-TW" altLang="en-US" dirty="0">
                <a:solidFill>
                  <a:srgbClr val="000000"/>
                </a:solidFill>
              </a:rPr>
              <a:t>偵測嬰兒影像：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僅針對嬰兒呼吸頻率、面部特徵或單一狀態。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可有更廣泛之應用。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30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臉部遮擋辨識實驗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15627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臉部遮擋辨識實驗 </a:t>
            </a:r>
            <a:r>
              <a:rPr lang="en-US" altLang="zh-TW" b="0" dirty="0">
                <a:solidFill>
                  <a:srgbClr val="000000"/>
                </a:solidFill>
              </a:rPr>
              <a:t>(1/2)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本文為偵測嬰兒臉部是否遭非奶嘴</a:t>
            </a:r>
            <a:r>
              <a:rPr lang="zh-TW" altLang="en-US" dirty="0">
                <a:solidFill>
                  <a:srgbClr val="C00000"/>
                </a:solidFill>
              </a:rPr>
              <a:t>異物遮擋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3.2.2 </a:t>
            </a:r>
            <a:r>
              <a:rPr lang="zh-TW" altLang="en-US" dirty="0">
                <a:solidFill>
                  <a:srgbClr val="000000"/>
                </a:solidFill>
              </a:rPr>
              <a:t>節之嬰兒臉部資料集以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 訓練模型，並透過驗證集進行模型驗證。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程式實作中，網路訓練回合數為 </a:t>
            </a:r>
            <a:r>
              <a:rPr lang="en-US" altLang="zh-TW" dirty="0">
                <a:solidFill>
                  <a:srgbClr val="C00000"/>
                </a:solidFill>
              </a:rPr>
              <a:t>20</a:t>
            </a:r>
            <a:r>
              <a:rPr lang="zh-TW" altLang="en-US" dirty="0">
                <a:solidFill>
                  <a:srgbClr val="000000"/>
                </a:solidFill>
              </a:rPr>
              <a:t>，設定影像資料大小為 </a:t>
            </a:r>
            <a:r>
              <a:rPr lang="en-US" altLang="zh-TW" dirty="0">
                <a:solidFill>
                  <a:srgbClr val="000000"/>
                </a:solidFill>
              </a:rPr>
              <a:t>224x224</a:t>
            </a:r>
            <a:r>
              <a:rPr lang="zh-TW" altLang="en-US" dirty="0">
                <a:solidFill>
                  <a:srgbClr val="000000"/>
                </a:solidFill>
              </a:rPr>
              <a:t>，包含三個類別（臉部無遮擋及使用奶嘴之安全狀態與臉部遭異物遮擋之危險狀態）。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42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臉部遮擋辨識實驗 </a:t>
            </a:r>
            <a:r>
              <a:rPr lang="en-US" altLang="zh-TW" b="0" dirty="0">
                <a:solidFill>
                  <a:srgbClr val="000000"/>
                </a:solidFill>
              </a:rPr>
              <a:t>(2/2)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訓練準確率 </a:t>
            </a:r>
            <a:r>
              <a:rPr lang="en-US" altLang="zh-TW" dirty="0">
                <a:solidFill>
                  <a:srgbClr val="C00000"/>
                </a:solidFill>
              </a:rPr>
              <a:t>98.06%</a:t>
            </a:r>
            <a:r>
              <a:rPr lang="zh-TW" altLang="en-US" dirty="0">
                <a:solidFill>
                  <a:srgbClr val="000000"/>
                </a:solidFill>
              </a:rPr>
              <a:t>，測試準確率</a:t>
            </a:r>
            <a:r>
              <a:rPr lang="en-US" altLang="zh-TW" dirty="0">
                <a:solidFill>
                  <a:srgbClr val="C00000"/>
                </a:solidFill>
              </a:rPr>
              <a:t>99.43%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342 </a:t>
            </a:r>
            <a:r>
              <a:rPr lang="zh-TW" altLang="en-US" dirty="0">
                <a:solidFill>
                  <a:srgbClr val="000000"/>
                </a:solidFill>
              </a:rPr>
              <a:t>張之驗證集影像進行模型驗證，所有影像</a:t>
            </a:r>
            <a:r>
              <a:rPr lang="zh-TW" altLang="en-US" dirty="0">
                <a:solidFill>
                  <a:srgbClr val="C00000"/>
                </a:solidFill>
              </a:rPr>
              <a:t>皆辨識正確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0F7EE63-A807-4B82-92CF-14D0196C2B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978" y="3068960"/>
            <a:ext cx="3676085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6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73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姿勢辨識實驗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69744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(1/3)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本文為辨識嬰兒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是否處於危險狀態。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3.3.1 </a:t>
            </a:r>
            <a:r>
              <a:rPr lang="zh-TW" altLang="en-US" dirty="0">
                <a:solidFill>
                  <a:srgbClr val="000000"/>
                </a:solidFill>
              </a:rPr>
              <a:t>節之嬰兒姿勢資料集以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 訓練模型，並透過驗證集進行模型驗證。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程式實作中，網路訓練回合數為 </a:t>
            </a:r>
            <a:r>
              <a:rPr lang="en-US" altLang="zh-TW" dirty="0">
                <a:solidFill>
                  <a:srgbClr val="C00000"/>
                </a:solidFill>
              </a:rPr>
              <a:t>20</a:t>
            </a:r>
            <a:r>
              <a:rPr lang="zh-TW" altLang="en-US" dirty="0">
                <a:solidFill>
                  <a:srgbClr val="000000"/>
                </a:solidFill>
              </a:rPr>
              <a:t>，設定影像資料大小為 </a:t>
            </a:r>
            <a:r>
              <a:rPr lang="en-US" altLang="zh-TW" dirty="0">
                <a:solidFill>
                  <a:srgbClr val="000000"/>
                </a:solidFill>
              </a:rPr>
              <a:t>224x224</a:t>
            </a:r>
            <a:r>
              <a:rPr lang="zh-TW" altLang="en-US" dirty="0">
                <a:solidFill>
                  <a:srgbClr val="000000"/>
                </a:solidFill>
              </a:rPr>
              <a:t>，包含四個類別（正躺、趴躺、坐姿及站立）。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75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(2/3)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訓練準確率 </a:t>
            </a:r>
            <a:r>
              <a:rPr lang="en-US" altLang="zh-TW" dirty="0">
                <a:solidFill>
                  <a:srgbClr val="C00000"/>
                </a:solidFill>
              </a:rPr>
              <a:t>99.45%</a:t>
            </a:r>
            <a:r>
              <a:rPr lang="zh-TW" altLang="en-US" dirty="0">
                <a:solidFill>
                  <a:srgbClr val="000000"/>
                </a:solidFill>
              </a:rPr>
              <a:t>，測試準確率</a:t>
            </a:r>
            <a:r>
              <a:rPr lang="en-US" altLang="zh-TW" dirty="0">
                <a:solidFill>
                  <a:srgbClr val="C00000"/>
                </a:solidFill>
              </a:rPr>
              <a:t>99.71%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744</a:t>
            </a:r>
            <a:r>
              <a:rPr lang="zh-TW" altLang="en-US" dirty="0">
                <a:solidFill>
                  <a:srgbClr val="000000"/>
                </a:solidFill>
              </a:rPr>
              <a:t>張之驗證集影像進行模型驗證，其中有</a:t>
            </a:r>
            <a:r>
              <a:rPr lang="zh-TW" altLang="en-US" dirty="0">
                <a:solidFill>
                  <a:srgbClr val="C00000"/>
                </a:solidFill>
              </a:rPr>
              <a:t>五張辨識錯誤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11467D9-C5B2-4E6A-A0EA-7960A5D0D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4" t="8323" r="15836"/>
          <a:stretch/>
        </p:blipFill>
        <p:spPr>
          <a:xfrm>
            <a:off x="4545096" y="3033336"/>
            <a:ext cx="4052998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7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(3/3)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驗證集辨識錯誤的影像中，有三張將</a:t>
            </a:r>
            <a:r>
              <a:rPr lang="zh-TW" altLang="en-US" dirty="0">
                <a:solidFill>
                  <a:srgbClr val="C00000"/>
                </a:solidFill>
              </a:rPr>
              <a:t>坐姿誤判為趴躺</a:t>
            </a:r>
            <a:r>
              <a:rPr lang="zh-TW" altLang="en-US" dirty="0">
                <a:solidFill>
                  <a:srgbClr val="000000"/>
                </a:solidFill>
              </a:rPr>
              <a:t>姿勢，推測原因為嬰兒雖呈現坐姿，但上半身貼近其腿部，而導致誤判。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6EE26AD-C83C-40E9-A952-84503D61A7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157" y="3501328"/>
            <a:ext cx="407671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2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48356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(1/4)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本實驗為驗證此系統能基於嬰兒影像進行危險監測，利用網路之</a:t>
            </a:r>
            <a:r>
              <a:rPr lang="zh-TW" altLang="en-US" dirty="0">
                <a:solidFill>
                  <a:srgbClr val="C00000"/>
                </a:solidFill>
              </a:rPr>
              <a:t>真實嬰兒影片</a:t>
            </a:r>
            <a:r>
              <a:rPr lang="zh-TW" altLang="en-US" dirty="0">
                <a:solidFill>
                  <a:srgbClr val="000000"/>
                </a:solidFill>
              </a:rPr>
              <a:t>，包含不同之拍攝視角、嬰兒樣貌及狀態等，實驗臉部遮擋辨識模型與姿勢辨識模型之準確性。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65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(2/4)</a:t>
            </a:r>
            <a:r>
              <a:rPr lang="zh-TW" altLang="en-US" b="0" dirty="0">
                <a:solidFill>
                  <a:srgbClr val="000000"/>
                </a:solidFill>
              </a:rPr>
              <a:t> － 評估方式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本實驗將影片切成共</a:t>
            </a:r>
            <a:r>
              <a:rPr lang="en-US" altLang="zh-TW" dirty="0">
                <a:solidFill>
                  <a:srgbClr val="C00000"/>
                </a:solidFill>
              </a:rPr>
              <a:t>3374</a:t>
            </a:r>
            <a:r>
              <a:rPr lang="zh-TW" altLang="en-US" dirty="0">
                <a:solidFill>
                  <a:srgbClr val="000000"/>
                </a:solidFill>
              </a:rPr>
              <a:t>幀影像，並透過輸出每幀影像之臉部遮擋及姿勢辨識結果，計算其</a:t>
            </a:r>
            <a:r>
              <a:rPr lang="en-US" altLang="zh-TW" dirty="0">
                <a:solidFill>
                  <a:srgbClr val="000000"/>
                </a:solidFill>
              </a:rPr>
              <a:t>accuracy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precision </a:t>
            </a:r>
            <a:r>
              <a:rPr lang="zh-TW" altLang="en-US" dirty="0">
                <a:solidFill>
                  <a:srgbClr val="000000"/>
                </a:solidFill>
              </a:rPr>
              <a:t>及 </a:t>
            </a:r>
            <a:r>
              <a:rPr lang="en-US" altLang="zh-TW" dirty="0">
                <a:solidFill>
                  <a:srgbClr val="000000"/>
                </a:solidFill>
              </a:rPr>
              <a:t>recall</a:t>
            </a:r>
            <a:r>
              <a:rPr lang="zh-TW" altLang="en-US" dirty="0">
                <a:solidFill>
                  <a:srgbClr val="000000"/>
                </a:solidFill>
              </a:rPr>
              <a:t>，驗證此二模型得以應用在監測嬰兒危險情境。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350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70715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(3/4)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姿勢辨識</a:t>
            </a:r>
            <a:r>
              <a:rPr lang="zh-TW" altLang="en-US" dirty="0">
                <a:solidFill>
                  <a:srgbClr val="000000"/>
                </a:solidFill>
              </a:rPr>
              <a:t>：含 </a:t>
            </a:r>
            <a:r>
              <a:rPr lang="en-US" altLang="zh-TW" dirty="0">
                <a:solidFill>
                  <a:srgbClr val="000000"/>
                </a:solidFill>
              </a:rPr>
              <a:t>278</a:t>
            </a:r>
            <a:r>
              <a:rPr lang="zh-TW" altLang="en-US" dirty="0">
                <a:solidFill>
                  <a:srgbClr val="000000"/>
                </a:solidFill>
              </a:rPr>
              <a:t> 張誤判為趴躺姿勢的影像，推測為嬰兒身體遭棉被遮擋，只拍攝到臉部。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3709376-91FA-4E46-A91C-68ED9CE83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788" y="3358768"/>
            <a:ext cx="3360000" cy="252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78A0E414-C420-4D09-8587-5F26EF83FF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708" y="2780928"/>
            <a:ext cx="449620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2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(4/4)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臉部遮擋辨識</a:t>
            </a:r>
            <a:r>
              <a:rPr lang="zh-TW" altLang="en-US" dirty="0">
                <a:solidFill>
                  <a:srgbClr val="000000"/>
                </a:solidFill>
              </a:rPr>
              <a:t>：多張影像誤判為警示狀態，推測為影像中之奶嘴或嬰兒臉部遭手部等遮擋。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60C8BDB-E560-42CD-9DF0-85B564E4B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575" y="2780928"/>
            <a:ext cx="4643338" cy="396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7450029-F480-43BD-A30D-9A703D4AE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612" y="3680928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32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結論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未來展望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62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結論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有別於感測器式之功能單一性及不便性，及影像式僅關注嬰兒呼吸或單一動作之研究。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本文基於深度學習技術，透過</a:t>
            </a:r>
            <a:r>
              <a:rPr lang="zh-TW" altLang="en-US" dirty="0">
                <a:solidFill>
                  <a:srgbClr val="C00000"/>
                </a:solidFill>
              </a:rPr>
              <a:t>嬰兒影像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辨識嬰兒正躺、趴睡、坐姿及站立等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辨識嬰兒是否因嘔吐物、毛巾等外物</a:t>
            </a:r>
            <a:r>
              <a:rPr lang="zh-TW" altLang="en-US" dirty="0">
                <a:solidFill>
                  <a:srgbClr val="C00000"/>
                </a:solidFill>
              </a:rPr>
              <a:t>遮擋臉部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可監測</a:t>
            </a:r>
            <a:r>
              <a:rPr lang="zh-TW" altLang="en-US" dirty="0">
                <a:solidFill>
                  <a:srgbClr val="C00000"/>
                </a:solidFill>
              </a:rPr>
              <a:t>多種危險情境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zh-TW" altLang="en-US" dirty="0">
                <a:solidFill>
                  <a:srgbClr val="C00000"/>
                </a:solidFill>
              </a:rPr>
              <a:t>減少干擾</a:t>
            </a:r>
            <a:r>
              <a:rPr lang="zh-TW" altLang="en-US" dirty="0">
                <a:solidFill>
                  <a:srgbClr val="000000"/>
                </a:solidFill>
              </a:rPr>
              <a:t>嬰兒行為，並有良好的功能擴充性。</a:t>
            </a:r>
          </a:p>
        </p:txBody>
      </p:sp>
    </p:spTree>
    <p:extLst>
      <p:ext uri="{BB962C8B-B14F-4D97-AF65-F5344CB8AC3E}">
        <p14:creationId xmlns:p14="http://schemas.microsoft.com/office/powerpoint/2010/main" val="82364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結論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由於目前未有公開嬰兒資料集，故本論文使用之所有嬰兒影像，皆收集自</a:t>
            </a:r>
            <a:r>
              <a:rPr lang="zh-TW" altLang="en-US" dirty="0">
                <a:solidFill>
                  <a:srgbClr val="C00000"/>
                </a:solidFill>
              </a:rPr>
              <a:t>網路上真實嬰兒</a:t>
            </a:r>
            <a:r>
              <a:rPr lang="zh-TW" altLang="en-US" dirty="0">
                <a:solidFill>
                  <a:srgbClr val="000000"/>
                </a:solidFill>
              </a:rPr>
              <a:t>照片或影片擷取，再經前處理及分類標示而成。</a:t>
            </a:r>
          </a:p>
        </p:txBody>
      </p:sp>
    </p:spTree>
    <p:extLst>
      <p:ext uri="{BB962C8B-B14F-4D97-AF65-F5344CB8AC3E}">
        <p14:creationId xmlns:p14="http://schemas.microsoft.com/office/powerpoint/2010/main" val="14712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未來展望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2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未來展望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危險辨識功能：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在偵測姿勢時加入</a:t>
            </a:r>
            <a:r>
              <a:rPr lang="zh-TW" altLang="en-US" dirty="0">
                <a:solidFill>
                  <a:srgbClr val="C00000"/>
                </a:solidFill>
              </a:rPr>
              <a:t>時間資訊</a:t>
            </a:r>
            <a:r>
              <a:rPr lang="zh-TW" altLang="en-US" dirty="0">
                <a:solidFill>
                  <a:srgbClr val="000000"/>
                </a:solidFill>
              </a:rPr>
              <a:t>，預期得以判斷更多嬰兒行為，如：翻身及爬行等動作。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除辨識嬰兒臉部遭異物遮蔽外，若加入偵測</a:t>
            </a:r>
            <a:r>
              <a:rPr lang="zh-TW" altLang="en-US" dirty="0">
                <a:solidFill>
                  <a:srgbClr val="C00000"/>
                </a:solidFill>
              </a:rPr>
              <a:t>面部表情</a:t>
            </a:r>
            <a:r>
              <a:rPr lang="zh-TW" altLang="en-US" dirty="0">
                <a:solidFill>
                  <a:srgbClr val="000000"/>
                </a:solidFill>
              </a:rPr>
              <a:t>等其他資訊，可更詳盡監測嬰兒狀態。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提供</a:t>
            </a:r>
            <a:r>
              <a:rPr lang="zh-TW" altLang="en-US" dirty="0">
                <a:solidFill>
                  <a:srgbClr val="C00000"/>
                </a:solidFill>
              </a:rPr>
              <a:t>多嬰兒情境</a:t>
            </a:r>
            <a:r>
              <a:rPr lang="zh-TW" altLang="en-US" dirty="0">
                <a:solidFill>
                  <a:srgbClr val="000000"/>
                </a:solidFill>
              </a:rPr>
              <a:t>偵測，則使用場景將可更廣泛。</a:t>
            </a:r>
          </a:p>
        </p:txBody>
      </p:sp>
    </p:spTree>
    <p:extLst>
      <p:ext uri="{BB962C8B-B14F-4D97-AF65-F5344CB8AC3E}">
        <p14:creationId xmlns:p14="http://schemas.microsoft.com/office/powerpoint/2010/main" val="111918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未來展望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系統實作：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提供設定</a:t>
            </a:r>
            <a:r>
              <a:rPr lang="zh-TW" altLang="en-US" dirty="0">
                <a:solidFill>
                  <a:srgbClr val="C00000"/>
                </a:solidFill>
              </a:rPr>
              <a:t>觀測年齡區間</a:t>
            </a:r>
            <a:r>
              <a:rPr lang="zh-TW" altLang="en-US" dirty="0">
                <a:solidFill>
                  <a:srgbClr val="000000"/>
                </a:solidFill>
              </a:rPr>
              <a:t>，即可針對不同特定年齡嬰幼兒警示其具危險性之動作。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結合</a:t>
            </a:r>
            <a:r>
              <a:rPr lang="zh-TW" altLang="en-US" dirty="0">
                <a:solidFill>
                  <a:srgbClr val="C00000"/>
                </a:solidFill>
              </a:rPr>
              <a:t>通訊社群軟體</a:t>
            </a:r>
            <a:r>
              <a:rPr lang="zh-TW" altLang="en-US" dirty="0">
                <a:solidFill>
                  <a:srgbClr val="000000"/>
                </a:solidFill>
              </a:rPr>
              <a:t>等，如：</a:t>
            </a:r>
            <a:r>
              <a:rPr lang="en-US" altLang="zh-TW" dirty="0">
                <a:solidFill>
                  <a:srgbClr val="000000"/>
                </a:solidFill>
              </a:rPr>
              <a:t>Line </a:t>
            </a:r>
            <a:r>
              <a:rPr lang="zh-TW" altLang="en-US" dirty="0">
                <a:solidFill>
                  <a:srgbClr val="000000"/>
                </a:solidFill>
              </a:rPr>
              <a:t>或 </a:t>
            </a:r>
            <a:r>
              <a:rPr lang="en-US" altLang="zh-TW" dirty="0">
                <a:solidFill>
                  <a:srgbClr val="000000"/>
                </a:solidFill>
              </a:rPr>
              <a:t>Telegram </a:t>
            </a:r>
            <a:r>
              <a:rPr lang="zh-TW" altLang="en-US" dirty="0">
                <a:solidFill>
                  <a:srgbClr val="000000"/>
                </a:solidFill>
              </a:rPr>
              <a:t>等，進行即時之推播訊息以通知照顧者。</a:t>
            </a:r>
          </a:p>
        </p:txBody>
      </p:sp>
    </p:spTree>
    <p:extLst>
      <p:ext uri="{BB962C8B-B14F-4D97-AF65-F5344CB8AC3E}">
        <p14:creationId xmlns:p14="http://schemas.microsoft.com/office/powerpoint/2010/main" val="156225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zh-TW" altLang="en-US" sz="5400" b="1" dirty="0">
                <a:solidFill>
                  <a:srgbClr val="000000"/>
                </a:solidFill>
                <a:latin typeface="+mn-lt"/>
                <a:ea typeface="+mn-ea"/>
              </a:rPr>
              <a:t>影片展示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259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TW" sz="5400" b="1" dirty="0">
                <a:solidFill>
                  <a:srgbClr val="000000"/>
                </a:solidFill>
                <a:latin typeface="+mn-lt"/>
                <a:ea typeface="+mn-ea"/>
              </a:rPr>
              <a:t>Q&amp;A</a:t>
            </a:r>
            <a:endParaRPr lang="zh-TW" altLang="en-US" sz="5400" b="1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406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研究目的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基於深度學習技術，透過</a:t>
            </a:r>
            <a:r>
              <a:rPr lang="zh-TW" altLang="en-US" dirty="0">
                <a:solidFill>
                  <a:srgbClr val="C00000"/>
                </a:solidFill>
              </a:rPr>
              <a:t>嬰兒影像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辨識嬰兒正躺、趴躺、坐姿及站立等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辨識嬰兒是否因嘔吐物或毛巾等外物</a:t>
            </a:r>
            <a:r>
              <a:rPr lang="zh-TW" altLang="en-US" dirty="0">
                <a:solidFill>
                  <a:srgbClr val="C00000"/>
                </a:solidFill>
              </a:rPr>
              <a:t>遮擋臉部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同時監測</a:t>
            </a:r>
            <a:r>
              <a:rPr lang="zh-TW" altLang="en-US" dirty="0">
                <a:solidFill>
                  <a:srgbClr val="C00000"/>
                </a:solidFill>
              </a:rPr>
              <a:t>多種危險情境</a:t>
            </a:r>
            <a:r>
              <a:rPr lang="zh-TW" altLang="en-US" dirty="0">
                <a:solidFill>
                  <a:srgbClr val="000000"/>
                </a:solidFill>
              </a:rPr>
              <a:t>，且</a:t>
            </a:r>
            <a:r>
              <a:rPr lang="zh-TW" altLang="en-US" dirty="0">
                <a:solidFill>
                  <a:srgbClr val="C00000"/>
                </a:solidFill>
              </a:rPr>
              <a:t>減少干擾</a:t>
            </a:r>
            <a:r>
              <a:rPr lang="zh-TW" altLang="en-US" dirty="0">
                <a:solidFill>
                  <a:srgbClr val="000000"/>
                </a:solidFill>
              </a:rPr>
              <a:t>嬰兒行為，並有良好的功能擴充性。</a:t>
            </a:r>
          </a:p>
        </p:txBody>
      </p:sp>
    </p:spTree>
    <p:extLst>
      <p:ext uri="{BB962C8B-B14F-4D97-AF65-F5344CB8AC3E}">
        <p14:creationId xmlns:p14="http://schemas.microsoft.com/office/powerpoint/2010/main" val="3029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zh-TW" altLang="en-US" sz="4400" b="1" dirty="0">
                <a:solidFill>
                  <a:srgbClr val="000000"/>
                </a:solidFill>
                <a:latin typeface="+mn-lt"/>
                <a:ea typeface="+mn-ea"/>
              </a:rPr>
              <a:t>謝謝口試委員的聆聽與建議 </a:t>
            </a:r>
            <a:r>
              <a:rPr lang="en-US" altLang="zh-TW" sz="4400" b="1" dirty="0">
                <a:solidFill>
                  <a:srgbClr val="000000"/>
                </a:solidFill>
                <a:latin typeface="+mn-lt"/>
                <a:ea typeface="+mn-ea"/>
              </a:rPr>
              <a:t>!</a:t>
            </a:r>
            <a:br>
              <a:rPr lang="en-US" altLang="zh-TW" sz="4400" b="1" dirty="0">
                <a:solidFill>
                  <a:srgbClr val="000000"/>
                </a:solidFill>
                <a:latin typeface="+mn-lt"/>
                <a:ea typeface="+mn-ea"/>
              </a:rPr>
            </a:br>
            <a:r>
              <a:rPr lang="en-US" altLang="zh-TW" sz="3200" b="1" dirty="0">
                <a:solidFill>
                  <a:srgbClr val="000000"/>
                </a:solidFill>
                <a:latin typeface="+mn-lt"/>
                <a:ea typeface="+mn-ea"/>
              </a:rPr>
              <a:t>Thank you for your time and attention.</a:t>
            </a:r>
            <a:endParaRPr lang="zh-TW" altLang="en-US" sz="3200" b="1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33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佈景主題1">
  <a:themeElements>
    <a:clrScheme name="Capsules 1">
      <a:dk1>
        <a:srgbClr val="003366"/>
      </a:dk1>
      <a:lt1>
        <a:srgbClr val="FFFFFF"/>
      </a:lt1>
      <a:dk2>
        <a:srgbClr val="006666"/>
      </a:dk2>
      <a:lt2>
        <a:srgbClr val="666699"/>
      </a:lt2>
      <a:accent1>
        <a:srgbClr val="33CCCC"/>
      </a:accent1>
      <a:accent2>
        <a:srgbClr val="99CC99"/>
      </a:accent2>
      <a:accent3>
        <a:srgbClr val="FFFFFF"/>
      </a:accent3>
      <a:accent4>
        <a:srgbClr val="002A56"/>
      </a:accent4>
      <a:accent5>
        <a:srgbClr val="ADE2E2"/>
      </a:accent5>
      <a:accent6>
        <a:srgbClr val="8AB98A"/>
      </a:accent6>
      <a:hlink>
        <a:srgbClr val="003366"/>
      </a:hlink>
      <a:folHlink>
        <a:srgbClr val="CC99FF"/>
      </a:folHlink>
    </a:clrScheme>
    <a:fontScheme name="口試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apsule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47698</TotalTime>
  <Words>10925</Words>
  <Application>Microsoft Office PowerPoint</Application>
  <PresentationFormat>如螢幕大小 (4:3)</PresentationFormat>
  <Paragraphs>784</Paragraphs>
  <Slides>90</Slides>
  <Notes>90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90</vt:i4>
      </vt:variant>
    </vt:vector>
  </HeadingPairs>
  <TitlesOfParts>
    <vt:vector size="97" baseType="lpstr">
      <vt:lpstr>新細明體</vt:lpstr>
      <vt:lpstr>標楷體</vt:lpstr>
      <vt:lpstr>Arial</vt:lpstr>
      <vt:lpstr>Calibri</vt:lpstr>
      <vt:lpstr>Times New Roman</vt:lpstr>
      <vt:lpstr>Wingdings</vt:lpstr>
      <vt:lpstr>佈景主題1</vt:lpstr>
      <vt:lpstr>PowerPoint 簡報</vt:lpstr>
      <vt:lpstr>大綱</vt:lpstr>
      <vt:lpstr>大綱</vt:lpstr>
      <vt:lpstr>研究動機 (1/4) － 嬰兒死亡主因</vt:lpstr>
      <vt:lpstr>研究動機 (2/4) － 嬰兒猝死症</vt:lpstr>
      <vt:lpstr>研究動機 (3/4) － 實際狀況</vt:lpstr>
      <vt:lpstr>研究動機 (4/4) － 既有機制</vt:lpstr>
      <vt:lpstr>大綱</vt:lpstr>
      <vt:lpstr>研究目的</vt:lpstr>
      <vt:lpstr>大綱</vt:lpstr>
      <vt:lpstr>嬰兒猝死症 (1/4)</vt:lpstr>
      <vt:lpstr>嬰兒猝死症 (2/4)</vt:lpstr>
      <vt:lpstr>嬰兒猝死症 (3/4)</vt:lpstr>
      <vt:lpstr>嬰兒猝死症 (4/4)</vt:lpstr>
      <vt:lpstr>大綱</vt:lpstr>
      <vt:lpstr>感測器式偵測 (1/5)</vt:lpstr>
      <vt:lpstr>感測器式偵測 (2/5)</vt:lpstr>
      <vt:lpstr>感測器式偵測 (3/5)</vt:lpstr>
      <vt:lpstr>感測器式偵測 (4/5)</vt:lpstr>
      <vt:lpstr>感測器式偵測 (5/5)</vt:lpstr>
      <vt:lpstr>大綱</vt:lpstr>
      <vt:lpstr>影像式偵測 (1/6)</vt:lpstr>
      <vt:lpstr>影像式偵測 (2/6)</vt:lpstr>
      <vt:lpstr>影像式偵測 (3/6)</vt:lpstr>
      <vt:lpstr>影像式偵測 (4/6)</vt:lpstr>
      <vt:lpstr>影像式偵測 (5/6)</vt:lpstr>
      <vt:lpstr>影像式偵測 (6/6)</vt:lpstr>
      <vt:lpstr>大綱</vt:lpstr>
      <vt:lpstr>ResNet (1/3) </vt:lpstr>
      <vt:lpstr>ResNet (2/3) </vt:lpstr>
      <vt:lpstr>ResNet (3/3) </vt:lpstr>
      <vt:lpstr>大綱</vt:lpstr>
      <vt:lpstr>MTCNN (1/2) </vt:lpstr>
      <vt:lpstr>MTCNN (2/2) </vt:lpstr>
      <vt:lpstr>大綱</vt:lpstr>
      <vt:lpstr>RetinaFace (1/2) </vt:lpstr>
      <vt:lpstr>RetinaFace (2/2) </vt:lpstr>
      <vt:lpstr>大綱</vt:lpstr>
      <vt:lpstr>系統流程介紹</vt:lpstr>
      <vt:lpstr>大綱</vt:lpstr>
      <vt:lpstr>臉部遮擋辨識 (1/6)</vt:lpstr>
      <vt:lpstr>臉部遮擋辨識 (2/6)</vt:lpstr>
      <vt:lpstr>臉部遮擋辨識 (3/6)</vt:lpstr>
      <vt:lpstr>臉部遮擋辨識 (4/6) － 臉部偵測</vt:lpstr>
      <vt:lpstr>臉部遮擋辨識 (5/6) － 嬰兒臉部資料集 </vt:lpstr>
      <vt:lpstr>臉部遮擋辨識 (6/6)－ 模型訓練</vt:lpstr>
      <vt:lpstr>大綱</vt:lpstr>
      <vt:lpstr>姿勢辨識 (1/8)</vt:lpstr>
      <vt:lpstr>姿勢辨識 (2/8)</vt:lpstr>
      <vt:lpstr>姿勢辨識 (3/8)</vt:lpstr>
      <vt:lpstr>姿勢辨識 (4/8)</vt:lpstr>
      <vt:lpstr>姿勢辨識 (5/8)</vt:lpstr>
      <vt:lpstr>姿勢辨識 (6/8) － 嬰兒姿勢資料集</vt:lpstr>
      <vt:lpstr>姿勢辨識 (7/8) － 嬰兒姿勢資料集</vt:lpstr>
      <vt:lpstr>姿勢辨識 (8/8) － 模型訓練</vt:lpstr>
      <vt:lpstr>大綱</vt:lpstr>
      <vt:lpstr>危險情境判斷方法</vt:lpstr>
      <vt:lpstr>大綱</vt:lpstr>
      <vt:lpstr>臉部偵測準確度實驗 (1/6) － 目的</vt:lpstr>
      <vt:lpstr>臉部偵測準確度實驗 (2/6) － 設計</vt:lpstr>
      <vt:lpstr>臉部偵測準確度實驗 (3/6) － 評估方式</vt:lpstr>
      <vt:lpstr>臉部偵測準確度實驗 (4/6) － 結果與分析</vt:lpstr>
      <vt:lpstr>臉部偵測準確度實驗 (5/6) － 結果與分析</vt:lpstr>
      <vt:lpstr>臉部偵測準確度實驗 (6/6) － 結果與分析</vt:lpstr>
      <vt:lpstr>大綱</vt:lpstr>
      <vt:lpstr>臉部偵測執行時間實驗 (1/4) － 目的與設計</vt:lpstr>
      <vt:lpstr>臉部偵測執行時間實驗 (2/4) － 評估方式</vt:lpstr>
      <vt:lpstr>臉部偵測執行時間實驗 (3/4) －結果與分析</vt:lpstr>
      <vt:lpstr>臉部偵測執行時間實驗 (4/4) －結果與分析</vt:lpstr>
      <vt:lpstr>大綱</vt:lpstr>
      <vt:lpstr>臉部遮擋辨識實驗 (1/2) － 目的與設計</vt:lpstr>
      <vt:lpstr>臉部遮擋辨識實驗 (2/2) － 結果與分析</vt:lpstr>
      <vt:lpstr>大綱</vt:lpstr>
      <vt:lpstr>姿勢辨識實驗 (1/3) － 目的與設計</vt:lpstr>
      <vt:lpstr>姿勢辨識實驗 (2/3) － 結果與分析</vt:lpstr>
      <vt:lpstr>姿勢辨識實驗 (3/3) － 結果與分析</vt:lpstr>
      <vt:lpstr>大綱</vt:lpstr>
      <vt:lpstr>影片危險偵測實驗 (1/4) － 目的與設計</vt:lpstr>
      <vt:lpstr>影片危險偵測實驗 (2/4) － 評估方式</vt:lpstr>
      <vt:lpstr>影片危險偵測實驗 (3/4) － 結果與分析</vt:lpstr>
      <vt:lpstr>影片危險偵測實驗 (4/4) － 結果與分析</vt:lpstr>
      <vt:lpstr>大綱</vt:lpstr>
      <vt:lpstr>結論 (1/2)</vt:lpstr>
      <vt:lpstr>結論 (2/2)</vt:lpstr>
      <vt:lpstr>大綱</vt:lpstr>
      <vt:lpstr>未來展望 (1/2)</vt:lpstr>
      <vt:lpstr>未來展望 (2/2)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游子謙</dc:creator>
  <cp:lastModifiedBy>chiachun.wang</cp:lastModifiedBy>
  <cp:revision>763</cp:revision>
  <cp:lastPrinted>2017-07-14T01:37:36Z</cp:lastPrinted>
  <dcterms:created xsi:type="dcterms:W3CDTF">2010-06-29T06:52:23Z</dcterms:created>
  <dcterms:modified xsi:type="dcterms:W3CDTF">2022-06-30T10:45:53Z</dcterms:modified>
</cp:coreProperties>
</file>